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571" r:id="rId2"/>
    <p:sldId id="214748257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03A2D-3085-475C-8B62-34BEEEE7A7F0}" v="2" dt="2025-03-17T05:25:45.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wahi, Ahmed MSE34" userId="e41cf67c-bf06-4715-b50f-6c746bdcc7f2" providerId="ADAL" clId="{93603A2D-3085-475C-8B62-34BEEEE7A7F0}"/>
    <pc:docChg chg="custSel delSld modSld delMainMaster">
      <pc:chgData name="Rawahi, Ahmed MSE34" userId="e41cf67c-bf06-4715-b50f-6c746bdcc7f2" providerId="ADAL" clId="{93603A2D-3085-475C-8B62-34BEEEE7A7F0}" dt="2025-03-17T05:25:50.727" v="36" actId="1076"/>
      <pc:docMkLst>
        <pc:docMk/>
      </pc:docMkLst>
      <pc:sldChg chg="del">
        <pc:chgData name="Rawahi, Ahmed MSE34" userId="e41cf67c-bf06-4715-b50f-6c746bdcc7f2" providerId="ADAL" clId="{93603A2D-3085-475C-8B62-34BEEEE7A7F0}" dt="2025-03-17T05:25:37.407" v="32" actId="47"/>
        <pc:sldMkLst>
          <pc:docMk/>
          <pc:sldMk cId="3895860836" sldId="2147482458"/>
        </pc:sldMkLst>
      </pc:sldChg>
      <pc:sldChg chg="modSp mod">
        <pc:chgData name="Rawahi, Ahmed MSE34" userId="e41cf67c-bf06-4715-b50f-6c746bdcc7f2" providerId="ADAL" clId="{93603A2D-3085-475C-8B62-34BEEEE7A7F0}" dt="2025-03-17T05:24:49.135" v="31" actId="20577"/>
        <pc:sldMkLst>
          <pc:docMk/>
          <pc:sldMk cId="1631639014" sldId="2147482571"/>
        </pc:sldMkLst>
        <pc:graphicFrameChg chg="modGraphic">
          <ac:chgData name="Rawahi, Ahmed MSE34" userId="e41cf67c-bf06-4715-b50f-6c746bdcc7f2" providerId="ADAL" clId="{93603A2D-3085-475C-8B62-34BEEEE7A7F0}" dt="2025-03-17T05:24:49.135" v="31" actId="20577"/>
          <ac:graphicFrameMkLst>
            <pc:docMk/>
            <pc:sldMk cId="1631639014" sldId="2147482571"/>
            <ac:graphicFrameMk id="7" creationId="{ADCACDF0-103F-7D45-960B-9D8175E12BC2}"/>
          </ac:graphicFrameMkLst>
        </pc:graphicFrameChg>
      </pc:sldChg>
      <pc:sldChg chg="addSp delSp modSp mod">
        <pc:chgData name="Rawahi, Ahmed MSE34" userId="e41cf67c-bf06-4715-b50f-6c746bdcc7f2" providerId="ADAL" clId="{93603A2D-3085-475C-8B62-34BEEEE7A7F0}" dt="2025-03-17T05:25:50.727" v="36" actId="1076"/>
        <pc:sldMkLst>
          <pc:docMk/>
          <pc:sldMk cId="2731191772" sldId="2147482579"/>
        </pc:sldMkLst>
        <pc:spChg chg="del">
          <ac:chgData name="Rawahi, Ahmed MSE34" userId="e41cf67c-bf06-4715-b50f-6c746bdcc7f2" providerId="ADAL" clId="{93603A2D-3085-475C-8B62-34BEEEE7A7F0}" dt="2025-03-17T05:25:48.530" v="35" actId="478"/>
          <ac:spMkLst>
            <pc:docMk/>
            <pc:sldMk cId="2731191772" sldId="2147482579"/>
            <ac:spMk id="8" creationId="{B28BF732-CA53-3943-98B3-67CB93CDE4A1}"/>
          </ac:spMkLst>
        </pc:spChg>
        <pc:graphicFrameChg chg="add mod">
          <ac:chgData name="Rawahi, Ahmed MSE34" userId="e41cf67c-bf06-4715-b50f-6c746bdcc7f2" providerId="ADAL" clId="{93603A2D-3085-475C-8B62-34BEEEE7A7F0}" dt="2025-03-17T05:25:50.727" v="36" actId="1076"/>
          <ac:graphicFrameMkLst>
            <pc:docMk/>
            <pc:sldMk cId="2731191772" sldId="2147482579"/>
            <ac:graphicFrameMk id="4" creationId="{0228A26D-3E8F-122F-DD69-24E275C2F89B}"/>
          </ac:graphicFrameMkLst>
        </pc:graphicFrameChg>
      </pc:sldChg>
      <pc:sldMasterChg chg="del delSldLayout">
        <pc:chgData name="Rawahi, Ahmed MSE34" userId="e41cf67c-bf06-4715-b50f-6c746bdcc7f2" providerId="ADAL" clId="{93603A2D-3085-475C-8B62-34BEEEE7A7F0}" dt="2025-03-17T05:25:37.407" v="32" actId="47"/>
        <pc:sldMasterMkLst>
          <pc:docMk/>
          <pc:sldMasterMk cId="1062760136" sldId="2147483673"/>
        </pc:sldMasterMkLst>
        <pc:sldLayoutChg chg="del">
          <pc:chgData name="Rawahi, Ahmed MSE34" userId="e41cf67c-bf06-4715-b50f-6c746bdcc7f2" providerId="ADAL" clId="{93603A2D-3085-475C-8B62-34BEEEE7A7F0}" dt="2025-03-17T05:25:37.407" v="32" actId="47"/>
          <pc:sldLayoutMkLst>
            <pc:docMk/>
            <pc:sldMasterMk cId="1062760136" sldId="2147483673"/>
            <pc:sldLayoutMk cId="2451394983" sldId="2147483674"/>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281344034" sldId="2147483675"/>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2194332071" sldId="2147483676"/>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1140141241" sldId="2147483677"/>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3098064165" sldId="2147483678"/>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3063186733" sldId="2147483679"/>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309563923" sldId="2147483680"/>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2796361711" sldId="2147483681"/>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1717405040" sldId="2147483682"/>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160247206" sldId="2147483683"/>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2425607290" sldId="2147483684"/>
          </pc:sldLayoutMkLst>
        </pc:sldLayoutChg>
        <pc:sldLayoutChg chg="del">
          <pc:chgData name="Rawahi, Ahmed MSE34" userId="e41cf67c-bf06-4715-b50f-6c746bdcc7f2" providerId="ADAL" clId="{93603A2D-3085-475C-8B62-34BEEEE7A7F0}" dt="2025-03-17T05:25:37.407" v="32" actId="47"/>
          <pc:sldLayoutMkLst>
            <pc:docMk/>
            <pc:sldMasterMk cId="1062760136" sldId="2147483673"/>
            <pc:sldLayoutMk cId="3914183258"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5C8A7-D7A6-4DB2-A836-94C9CEF67204}"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8F793-6909-4508-8B06-B9D10821B62F}" type="slidenum">
              <a:rPr lang="en-US" smtClean="0"/>
              <a:t>‹#›</a:t>
            </a:fld>
            <a:endParaRPr lang="en-US"/>
          </a:p>
        </p:txBody>
      </p:sp>
    </p:spTree>
    <p:extLst>
      <p:ext uri="{BB962C8B-B14F-4D97-AF65-F5344CB8AC3E}">
        <p14:creationId xmlns:p14="http://schemas.microsoft.com/office/powerpoint/2010/main" val="148504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092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954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23467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8631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08079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17/03/2025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172998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91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2460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3415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17/03/2025</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60047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17/03/2025</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403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17/03/2025</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369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8542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191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091472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C5EDB0-46DF-E075-1248-969E9A0E7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260" y="3648304"/>
            <a:ext cx="3475056" cy="2645723"/>
          </a:xfrm>
          <a:prstGeom prst="rect">
            <a:avLst/>
          </a:prstGeom>
        </p:spPr>
      </p:pic>
      <p:pic>
        <p:nvPicPr>
          <p:cNvPr id="3" name="Picture 2">
            <a:extLst>
              <a:ext uri="{FF2B5EF4-FFF2-40B4-BE49-F238E27FC236}">
                <a16:creationId xmlns:a16="http://schemas.microsoft.com/office/drawing/2014/main" id="{D2C1CCF1-881B-9816-47EB-131B8FE33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8260" y="1129257"/>
            <a:ext cx="3475056" cy="2378363"/>
          </a:xfrm>
          <a:prstGeom prst="rect">
            <a:avLst/>
          </a:prstGeom>
          <a:ln>
            <a:solidFill>
              <a:srgbClr val="FF0000"/>
            </a:solidFill>
          </a:ln>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384750"/>
            <a:ext cx="7988374" cy="518052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On 26th October 2024 at 20:15, during rig move operations, the task was to rig down the power tong from the rig floor to BOP trailer using a crane. After being lowered from the rig floor, the power tong was positioned on the BOP trailer. A floorman (IP) then attempted to manually lower the power tong cylinder from a vertical to a horizontal position to secure it on the cylinder racking stand. During this process, the floorman was controlling the cylinder descending resulting in his left-hand index finger caught between the cylinder and the cylinder rack stand. Floorman was immediately taken to the PDO clinic and was subsequently transferred to Muscat hospital for further treatment, as recommended by the PDO doctor.</a:t>
            </a: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228600" marR="0" lvl="0" indent="-228600" algn="l" defTabSz="914400" rtl="0" eaLnBrk="1" fontAlgn="auto" latinLnBrk="0" hangingPunct="1">
              <a:lnSpc>
                <a:spcPct val="150000"/>
              </a:lnSpc>
              <a:spcBef>
                <a:spcPts val="0"/>
              </a:spcBef>
              <a:spcAft>
                <a:spcPts val="0"/>
              </a:spcAft>
              <a:buClr>
                <a:srgbClr val="FF0000"/>
              </a:buClr>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hydraulic cylinder cradle was designed for greater stability during transport</a:t>
            </a:r>
          </a:p>
          <a:p>
            <a:pPr marL="228600" marR="0" lvl="0" indent="-228600" algn="l" defTabSz="914400" rtl="0" eaLnBrk="1" fontAlgn="auto" latinLnBrk="0" hangingPunct="1">
              <a:lnSpc>
                <a:spcPct val="150000"/>
              </a:lnSpc>
              <a:spcBef>
                <a:spcPts val="0"/>
              </a:spcBef>
              <a:spcAft>
                <a:spcPts val="0"/>
              </a:spcAft>
              <a:buClr>
                <a:srgbClr val="FF0000"/>
              </a:buClr>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SOP didn’t clearly identify the utilization of Crane or Fork lift to lower the hydraulic cylinder</a:t>
            </a:r>
          </a:p>
          <a:p>
            <a:pPr marL="228600" marR="0" lvl="0" indent="-228600" algn="l" defTabSz="914400" rtl="0" eaLnBrk="1" fontAlgn="auto" latinLnBrk="0" hangingPunct="1">
              <a:lnSpc>
                <a:spcPct val="150000"/>
              </a:lnSpc>
              <a:spcBef>
                <a:spcPts val="0"/>
              </a:spcBef>
              <a:spcAft>
                <a:spcPts val="0"/>
              </a:spcAft>
              <a:buClr>
                <a:srgbClr val="FF0000"/>
              </a:buClr>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Floorman was working alone without supervision</a:t>
            </a:r>
          </a:p>
          <a:p>
            <a:pPr marL="228600" marR="0" lvl="0" indent="-228600" algn="l" defTabSz="914400" rtl="0" eaLnBrk="1" fontAlgn="auto" latinLnBrk="0" hangingPunct="1">
              <a:lnSpc>
                <a:spcPct val="150000"/>
              </a:lnSpc>
              <a:spcBef>
                <a:spcPts val="0"/>
              </a:spcBef>
              <a:spcAft>
                <a:spcPts val="0"/>
              </a:spcAft>
              <a:buClr>
                <a:srgbClr val="FF0000"/>
              </a:buClr>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Floorman was lowering the cylinder manually rather than using the mechanical aids.</a:t>
            </a:r>
          </a:p>
          <a:p>
            <a:pPr marL="228600" marR="0" lvl="0" indent="-228600" algn="l" defTabSz="914400" rtl="0" eaLnBrk="1" fontAlgn="auto" latinLnBrk="0" hangingPunct="1">
              <a:lnSpc>
                <a:spcPct val="150000"/>
              </a:lnSpc>
              <a:spcBef>
                <a:spcPts val="0"/>
              </a:spcBef>
              <a:spcAft>
                <a:spcPts val="0"/>
              </a:spcAft>
              <a:buClr>
                <a:srgbClr val="FF0000"/>
              </a:buClr>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Crane and forklift was available but floorman decided to lower the cylinder using his hand</a:t>
            </a:r>
          </a:p>
          <a:p>
            <a:pPr marL="228600" marR="0" lvl="0" indent="-228600" algn="l" defTabSz="914400" rtl="0" eaLnBrk="1" fontAlgn="auto" latinLnBrk="0" hangingPunct="1">
              <a:lnSpc>
                <a:spcPct val="150000"/>
              </a:lnSpc>
              <a:spcBef>
                <a:spcPts val="0"/>
              </a:spcBef>
              <a:spcAft>
                <a:spcPts val="0"/>
              </a:spcAft>
              <a:buClr>
                <a:srgbClr val="FF0000"/>
              </a:buClr>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was sufficient lighting in the area</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supervisors to ensure effective supervision is available till the completion of any task.</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supervisors to ensure the implementation of  SWA and empower the crew to stop any task when they are in doubt.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supervisors to ensure utilization of crane/forklift to handle all the tasks to eliminate manual handling.</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Rig manager to ensure pinch point is marked and pinch point register is updated.</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06766" y="304563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4" name="Rectangle 13">
            <a:extLst>
              <a:ext uri="{FF2B5EF4-FFF2-40B4-BE49-F238E27FC236}">
                <a16:creationId xmlns:a16="http://schemas.microsoft.com/office/drawing/2014/main" id="{27AC772E-6015-4076-A0DC-005445BF4556}"/>
              </a:ext>
            </a:extLst>
          </p:cNvPr>
          <p:cNvSpPr/>
          <p:nvPr/>
        </p:nvSpPr>
        <p:spPr>
          <a:xfrm>
            <a:off x="534320" y="984640"/>
            <a:ext cx="6898614" cy="400110"/>
          </a:xfrm>
          <a:prstGeom prst="rect">
            <a:avLst/>
          </a:prstGeom>
          <a:solidFill>
            <a:srgbClr val="FFC000"/>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38B3"/>
                </a:solidFill>
                <a:effectLst/>
                <a:uLnTx/>
                <a:uFillTx/>
                <a:latin typeface="Calibri"/>
                <a:ea typeface="Calibri"/>
                <a:cs typeface="Calibri"/>
              </a:rPr>
              <a:t>Target Audience:</a:t>
            </a:r>
            <a:r>
              <a:rPr kumimoji="0" lang="en-US" sz="2000" b="1" i="0" u="none" strike="noStrike" kern="1200" cap="none" spc="0" normalizeH="0" baseline="0" noProof="0" dirty="0">
                <a:ln>
                  <a:noFill/>
                </a:ln>
                <a:solidFill>
                  <a:srgbClr val="0D38B3"/>
                </a:solidFill>
                <a:effectLst/>
                <a:uLnTx/>
                <a:uFillTx/>
                <a:latin typeface="Arial"/>
                <a:ea typeface="Calibri"/>
                <a:cs typeface="Arial"/>
              </a:rPr>
              <a:t> </a:t>
            </a:r>
            <a:r>
              <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rPr>
              <a:t>Rig Manager &amp; Hoist Crew </a:t>
            </a:r>
            <a:endParaRPr kumimoji="0" lang="en-US" sz="1800" b="1" i="0" u="none" strike="noStrike" kern="1200" cap="none" spc="0" normalizeH="0" baseline="0" noProof="0">
              <a:ln>
                <a:noFill/>
              </a:ln>
              <a:solidFill>
                <a:srgbClr val="FF0000"/>
              </a:solidFill>
              <a:effectLst/>
              <a:uLnTx/>
              <a:uFillTx/>
              <a:latin typeface="Calibri Light" panose="020F0302020204030204"/>
              <a:ea typeface="Calibri Light"/>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879531" y="6519446"/>
            <a:ext cx="7096672" cy="338554"/>
          </a:xfrm>
          <a:prstGeom prst="rect">
            <a:avLst/>
          </a:prstGeom>
          <a:solidFill>
            <a:srgbClr val="4472C4"/>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Calibri" panose="020F0502020204030204"/>
                <a:ea typeface="MS PGothic" pitchFamily="34" charset="-128"/>
                <a:cs typeface="+mn-cs"/>
              </a:rPr>
              <a:t>Always ensure to use crane and forklift to handle the heavy objects</a:t>
            </a:r>
          </a:p>
        </p:txBody>
      </p:sp>
      <p:sp>
        <p:nvSpPr>
          <p:cNvPr id="16" name="TextBox 15">
            <a:extLst>
              <a:ext uri="{FF2B5EF4-FFF2-40B4-BE49-F238E27FC236}">
                <a16:creationId xmlns:a16="http://schemas.microsoft.com/office/drawing/2014/main" id="{BECF9FF6-B861-8400-06D2-AC924AC71B41}"/>
              </a:ext>
            </a:extLst>
          </p:cNvPr>
          <p:cNvSpPr txBox="1"/>
          <p:nvPr/>
        </p:nvSpPr>
        <p:spPr>
          <a:xfrm>
            <a:off x="8989853" y="5733312"/>
            <a:ext cx="27684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Ensure to use forklift or crane to lower the cylinder</a:t>
            </a:r>
          </a:p>
        </p:txBody>
      </p:sp>
      <p:sp>
        <p:nvSpPr>
          <p:cNvPr id="18" name="TextBox 17">
            <a:extLst>
              <a:ext uri="{FF2B5EF4-FFF2-40B4-BE49-F238E27FC236}">
                <a16:creationId xmlns:a16="http://schemas.microsoft.com/office/drawing/2014/main" id="{3E14874F-873B-D7B9-4E43-6935701FAFC9}"/>
              </a:ext>
            </a:extLst>
          </p:cNvPr>
          <p:cNvSpPr txBox="1"/>
          <p:nvPr/>
        </p:nvSpPr>
        <p:spPr>
          <a:xfrm>
            <a:off x="8568260" y="2987483"/>
            <a:ext cx="331133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IP finger got pinched between the cylinder and cylinder rack stand</a:t>
            </a:r>
          </a:p>
        </p:txBody>
      </p:sp>
      <p:graphicFrame>
        <p:nvGraphicFramePr>
          <p:cNvPr id="7" name="Table 6">
            <a:extLst>
              <a:ext uri="{FF2B5EF4-FFF2-40B4-BE49-F238E27FC236}">
                <a16:creationId xmlns:a16="http://schemas.microsoft.com/office/drawing/2014/main" id="{ADCACDF0-103F-7D45-960B-9D8175E12BC2}"/>
              </a:ext>
            </a:extLst>
          </p:cNvPr>
          <p:cNvGraphicFramePr>
            <a:graphicFrameLocks noGrp="1"/>
          </p:cNvGraphicFramePr>
          <p:nvPr>
            <p:extLst>
              <p:ext uri="{D42A27DB-BD31-4B8C-83A1-F6EECF244321}">
                <p14:modId xmlns:p14="http://schemas.microsoft.com/office/powerpoint/2010/main" val="2596526319"/>
              </p:ext>
            </p:extLst>
          </p:nvPr>
        </p:nvGraphicFramePr>
        <p:xfrm>
          <a:off x="343899" y="523933"/>
          <a:ext cx="11699415" cy="640080"/>
        </p:xfrm>
        <a:graphic>
          <a:graphicData uri="http://schemas.openxmlformats.org/drawingml/2006/table">
            <a:tbl>
              <a:tblPr firstRow="1" bandRow="1">
                <a:tableStyleId>{F5AB1C69-6EDB-4FF4-983F-18BD219EF322}</a:tableStyleId>
              </a:tblPr>
              <a:tblGrid>
                <a:gridCol w="653387">
                  <a:extLst>
                    <a:ext uri="{9D8B030D-6E8A-4147-A177-3AD203B41FA5}">
                      <a16:colId xmlns:a16="http://schemas.microsoft.com/office/drawing/2014/main" val="20000"/>
                    </a:ext>
                  </a:extLst>
                </a:gridCol>
                <a:gridCol w="968247">
                  <a:extLst>
                    <a:ext uri="{9D8B030D-6E8A-4147-A177-3AD203B41FA5}">
                      <a16:colId xmlns:a16="http://schemas.microsoft.com/office/drawing/2014/main" val="20001"/>
                    </a:ext>
                  </a:extLst>
                </a:gridCol>
                <a:gridCol w="1123060">
                  <a:extLst>
                    <a:ext uri="{9D8B030D-6E8A-4147-A177-3AD203B41FA5}">
                      <a16:colId xmlns:a16="http://schemas.microsoft.com/office/drawing/2014/main" val="20002"/>
                    </a:ext>
                  </a:extLst>
                </a:gridCol>
                <a:gridCol w="851018">
                  <a:extLst>
                    <a:ext uri="{9D8B030D-6E8A-4147-A177-3AD203B41FA5}">
                      <a16:colId xmlns:a16="http://schemas.microsoft.com/office/drawing/2014/main" val="20003"/>
                    </a:ext>
                  </a:extLst>
                </a:gridCol>
                <a:gridCol w="1793116">
                  <a:extLst>
                    <a:ext uri="{9D8B030D-6E8A-4147-A177-3AD203B41FA5}">
                      <a16:colId xmlns:a16="http://schemas.microsoft.com/office/drawing/2014/main" val="20004"/>
                    </a:ext>
                  </a:extLst>
                </a:gridCol>
                <a:gridCol w="1615288">
                  <a:extLst>
                    <a:ext uri="{9D8B030D-6E8A-4147-A177-3AD203B41FA5}">
                      <a16:colId xmlns:a16="http://schemas.microsoft.com/office/drawing/2014/main" val="20005"/>
                    </a:ext>
                  </a:extLst>
                </a:gridCol>
                <a:gridCol w="1460961">
                  <a:extLst>
                    <a:ext uri="{9D8B030D-6E8A-4147-A177-3AD203B41FA5}">
                      <a16:colId xmlns:a16="http://schemas.microsoft.com/office/drawing/2014/main" val="20006"/>
                    </a:ext>
                  </a:extLst>
                </a:gridCol>
                <a:gridCol w="751058">
                  <a:extLst>
                    <a:ext uri="{9D8B030D-6E8A-4147-A177-3AD203B41FA5}">
                      <a16:colId xmlns:a16="http://schemas.microsoft.com/office/drawing/2014/main" val="20007"/>
                    </a:ext>
                  </a:extLst>
                </a:gridCol>
                <a:gridCol w="1131731">
                  <a:extLst>
                    <a:ext uri="{9D8B030D-6E8A-4147-A177-3AD203B41FA5}">
                      <a16:colId xmlns:a16="http://schemas.microsoft.com/office/drawing/2014/main" val="20008"/>
                    </a:ext>
                  </a:extLst>
                </a:gridCol>
                <a:gridCol w="1351549">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26/10/2024 </a:t>
                      </a:r>
                      <a:r>
                        <a:rPr kumimoji="0" lang="en-GB" sz="1200" b="1" u="none" strike="noStrike" kern="1200" cap="none" spc="0" normalizeH="0" baseline="0" noProof="0" dirty="0">
                          <a:ln>
                            <a:noFill/>
                          </a:ln>
                          <a:solidFill>
                            <a:srgbClr val="4472C4"/>
                          </a:solidFill>
                          <a:effectLst/>
                          <a:uLnTx/>
                          <a:uFillTx/>
                          <a:latin typeface="+mn-lt"/>
                        </a:rPr>
                        <a:t>08:15  PM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LTI#21  </a:t>
                      </a:r>
                    </a:p>
                    <a:p>
                      <a:r>
                        <a:rPr kumimoji="0" lang="en-US" sz="1200" b="1" i="0" u="none" strike="noStrike" kern="1200" cap="none" spc="0" normalizeH="0" baseline="0" noProof="0" dirty="0">
                          <a:ln>
                            <a:noFill/>
                          </a:ln>
                          <a:solidFill>
                            <a:srgbClr val="4472C4"/>
                          </a:solidFill>
                          <a:effectLst/>
                          <a:uLnTx/>
                          <a:uFillTx/>
                          <a:latin typeface="+mn-lt"/>
                          <a:ea typeface="+mn-ea"/>
                          <a:cs typeface="+mn-cs"/>
                        </a:rPr>
                        <a:t>1171801</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Pinch Point</a:t>
                      </a:r>
                      <a:r>
                        <a:rPr kumimoji="0" lang="en-US" sz="1200" b="1" u="none" strike="noStrike" kern="1200" cap="none" spc="0" normalizeH="0" baseline="0" noProof="0" dirty="0">
                          <a:ln>
                            <a:noFill/>
                          </a:ln>
                          <a:solidFill>
                            <a:srgbClr val="4472C4"/>
                          </a:solidFill>
                          <a:effectLst/>
                          <a:uLnTx/>
                          <a:uFillTx/>
                          <a:latin typeface="+mn-lt"/>
                        </a:rPr>
                        <a:t> </a:t>
                      </a:r>
                    </a:p>
                    <a:p>
                      <a:r>
                        <a:rPr kumimoji="0" lang="en-US" sz="1200" b="1" u="none" strike="noStrike" kern="1200" cap="none" spc="0" normalizeH="0" baseline="0" noProof="0" dirty="0">
                          <a:ln>
                            <a:noFill/>
                          </a:ln>
                          <a:solidFill>
                            <a:srgbClr val="4472C4"/>
                          </a:solidFill>
                          <a:effectLst/>
                          <a:uLnTx/>
                          <a:uFillTx/>
                          <a:latin typeface="+mn-lt"/>
                        </a:rPr>
                        <a:t>Finger Injury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C3P</a:t>
                      </a:r>
                      <a:endParaRPr kumimoji="0" lang="en-GB" sz="1200" b="0" u="none" strike="noStrike" kern="1200" cap="none" spc="0" normalizeH="0" baseline="0" noProof="0" dirty="0">
                        <a:ln>
                          <a:noFill/>
                        </a:ln>
                        <a:solidFill>
                          <a:srgbClr val="4472C4"/>
                        </a:solidFill>
                        <a:effectLst/>
                        <a:uLnTx/>
                        <a:uFillTx/>
                        <a:latin typeface="+mn-lt"/>
                      </a:endParaRPr>
                    </a:p>
                    <a:p>
                      <a:r>
                        <a:rPr kumimoji="0" lang="en-US" sz="1200" b="1" i="0" u="none" strike="noStrike" kern="1200" cap="none" spc="0" normalizeH="0" baseline="0" noProof="0" dirty="0">
                          <a:ln>
                            <a:noFill/>
                          </a:ln>
                          <a:solidFill>
                            <a:srgbClr val="4472C4"/>
                          </a:solidFill>
                          <a:effectLst/>
                          <a:uLnTx/>
                          <a:uFillTx/>
                          <a:latin typeface="+mn-lt"/>
                          <a:ea typeface="+mn-ea"/>
                          <a:cs typeface="+mn-cs"/>
                        </a:rPr>
                        <a:t>B3P 	</a:t>
                      </a:r>
                      <a:endParaRPr kumimoji="0" lang="en-GB"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Rig Down </a:t>
                      </a:r>
                      <a:r>
                        <a:rPr kumimoji="0" lang="en-GB" sz="1200" b="1" u="none" strike="noStrike" kern="1200" cap="none" spc="0" normalizeH="0" baseline="0" dirty="0">
                          <a:ln>
                            <a:noFill/>
                          </a:ln>
                          <a:solidFill>
                            <a:srgbClr val="4472C4"/>
                          </a:solidFill>
                          <a:effectLst/>
                          <a:uLnTx/>
                          <a:uFillTx/>
                          <a:latin typeface="+mn-lt"/>
                          <a:ea typeface="+mn-ea"/>
                          <a:cs typeface="+mn-cs"/>
                        </a:rPr>
                        <a:t>LEKHWAIR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3163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Effective Learning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375995" y="1172508"/>
            <a:ext cx="11328245" cy="646331"/>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Tahoma"/>
                <a:ea typeface="Tahoma"/>
                <a:cs typeface="Tahoma"/>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583397" y="2280624"/>
            <a:ext cx="11134492" cy="440819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learning </a:t>
            </a: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can be implemented at site ? </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Hoist and Drilling Supervisors to ensure mechanical aid (Forklift/Crane) is utilized to handle heavy objects.</a:t>
            </a: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Hoist and Drilling Supervisors to ensure direct supervision of all non-routine activities.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Hoist and Drilling Supervisors to encourage empowerment of Stop-work Authority.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HSE Advisors to train crew members in developing skills in safe handling techniques.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0000FF"/>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can you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sustain the action ? </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Conduct self verification to Ensure compliance with Musta’ed 7 steps.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Use CCTV camera to verify the compliance and provide the feedback to site crews.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285750" marR="0" lvl="0" indent="-285750" algn="l" defTabSz="914400" rtl="0" eaLnBrk="1" fontAlgn="auto" latinLnBrk="0" hangingPunct="1">
              <a:lnSpc>
                <a:spcPct val="107000"/>
              </a:lnSpc>
              <a:spcBef>
                <a:spcPts val="200"/>
              </a:spcBef>
              <a:spcAft>
                <a:spcPts val="2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p:txBody>
      </p:sp>
      <p:sp>
        <p:nvSpPr>
          <p:cNvPr id="3" name="Left Arrow 10">
            <a:hlinkClick r:id="rId4" action="ppaction://hlinksldjump"/>
            <a:extLst>
              <a:ext uri="{FF2B5EF4-FFF2-40B4-BE49-F238E27FC236}">
                <a16:creationId xmlns:a16="http://schemas.microsoft.com/office/drawing/2014/main" id="{9F77D905-B962-3648-4BB7-4B58B72057F3}"/>
              </a:ext>
            </a:extLst>
          </p:cNvPr>
          <p:cNvSpPr/>
          <p:nvPr/>
        </p:nvSpPr>
        <p:spPr>
          <a:xfrm>
            <a:off x="191718" y="6317170"/>
            <a:ext cx="1413165" cy="471055"/>
          </a:xfrm>
          <a:prstGeom prst="leftArrow">
            <a:avLst/>
          </a:prstGeom>
          <a:solidFill>
            <a:srgbClr val="FFC000"/>
          </a:solidFill>
          <a:ln>
            <a:solidFill>
              <a:schemeClr val="bg1">
                <a:lumMod val="65000"/>
              </a:schemeClr>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0541" cmpd="sng">
                  <a:solidFill>
                    <a:srgbClr val="DDDDDD">
                      <a:shade val="88000"/>
                      <a:satMod val="110000"/>
                    </a:srgbClr>
                  </a:solidFill>
                  <a:prstDash val="solid"/>
                </a:ln>
                <a:solidFill>
                  <a:prstClr val="black"/>
                </a:solidFill>
                <a:effectLst/>
                <a:uLnTx/>
                <a:uFillTx/>
                <a:latin typeface="Calibri" panose="020F0502020204030204"/>
                <a:ea typeface="+mn-ea"/>
                <a:cs typeface="+mn-cs"/>
              </a:rPr>
              <a:t>Table of contents</a:t>
            </a:r>
          </a:p>
        </p:txBody>
      </p:sp>
      <p:graphicFrame>
        <p:nvGraphicFramePr>
          <p:cNvPr id="4" name="Table 3">
            <a:extLst>
              <a:ext uri="{FF2B5EF4-FFF2-40B4-BE49-F238E27FC236}">
                <a16:creationId xmlns:a16="http://schemas.microsoft.com/office/drawing/2014/main" id="{0228A26D-3E8F-122F-DD69-24E275C2F89B}"/>
              </a:ext>
            </a:extLst>
          </p:cNvPr>
          <p:cNvGraphicFramePr>
            <a:graphicFrameLocks noGrp="1"/>
          </p:cNvGraphicFramePr>
          <p:nvPr>
            <p:extLst>
              <p:ext uri="{D42A27DB-BD31-4B8C-83A1-F6EECF244321}">
                <p14:modId xmlns:p14="http://schemas.microsoft.com/office/powerpoint/2010/main" val="2655053599"/>
              </p:ext>
            </p:extLst>
          </p:nvPr>
        </p:nvGraphicFramePr>
        <p:xfrm>
          <a:off x="336727" y="588435"/>
          <a:ext cx="11699415" cy="640080"/>
        </p:xfrm>
        <a:graphic>
          <a:graphicData uri="http://schemas.openxmlformats.org/drawingml/2006/table">
            <a:tbl>
              <a:tblPr firstRow="1" bandRow="1">
                <a:tableStyleId>{F5AB1C69-6EDB-4FF4-983F-18BD219EF322}</a:tableStyleId>
              </a:tblPr>
              <a:tblGrid>
                <a:gridCol w="653387">
                  <a:extLst>
                    <a:ext uri="{9D8B030D-6E8A-4147-A177-3AD203B41FA5}">
                      <a16:colId xmlns:a16="http://schemas.microsoft.com/office/drawing/2014/main" val="20000"/>
                    </a:ext>
                  </a:extLst>
                </a:gridCol>
                <a:gridCol w="968247">
                  <a:extLst>
                    <a:ext uri="{9D8B030D-6E8A-4147-A177-3AD203B41FA5}">
                      <a16:colId xmlns:a16="http://schemas.microsoft.com/office/drawing/2014/main" val="20001"/>
                    </a:ext>
                  </a:extLst>
                </a:gridCol>
                <a:gridCol w="1123060">
                  <a:extLst>
                    <a:ext uri="{9D8B030D-6E8A-4147-A177-3AD203B41FA5}">
                      <a16:colId xmlns:a16="http://schemas.microsoft.com/office/drawing/2014/main" val="20002"/>
                    </a:ext>
                  </a:extLst>
                </a:gridCol>
                <a:gridCol w="851018">
                  <a:extLst>
                    <a:ext uri="{9D8B030D-6E8A-4147-A177-3AD203B41FA5}">
                      <a16:colId xmlns:a16="http://schemas.microsoft.com/office/drawing/2014/main" val="20003"/>
                    </a:ext>
                  </a:extLst>
                </a:gridCol>
                <a:gridCol w="1793116">
                  <a:extLst>
                    <a:ext uri="{9D8B030D-6E8A-4147-A177-3AD203B41FA5}">
                      <a16:colId xmlns:a16="http://schemas.microsoft.com/office/drawing/2014/main" val="20004"/>
                    </a:ext>
                  </a:extLst>
                </a:gridCol>
                <a:gridCol w="1615288">
                  <a:extLst>
                    <a:ext uri="{9D8B030D-6E8A-4147-A177-3AD203B41FA5}">
                      <a16:colId xmlns:a16="http://schemas.microsoft.com/office/drawing/2014/main" val="20005"/>
                    </a:ext>
                  </a:extLst>
                </a:gridCol>
                <a:gridCol w="1460961">
                  <a:extLst>
                    <a:ext uri="{9D8B030D-6E8A-4147-A177-3AD203B41FA5}">
                      <a16:colId xmlns:a16="http://schemas.microsoft.com/office/drawing/2014/main" val="20006"/>
                    </a:ext>
                  </a:extLst>
                </a:gridCol>
                <a:gridCol w="751058">
                  <a:extLst>
                    <a:ext uri="{9D8B030D-6E8A-4147-A177-3AD203B41FA5}">
                      <a16:colId xmlns:a16="http://schemas.microsoft.com/office/drawing/2014/main" val="20007"/>
                    </a:ext>
                  </a:extLst>
                </a:gridCol>
                <a:gridCol w="1131731">
                  <a:extLst>
                    <a:ext uri="{9D8B030D-6E8A-4147-A177-3AD203B41FA5}">
                      <a16:colId xmlns:a16="http://schemas.microsoft.com/office/drawing/2014/main" val="20008"/>
                    </a:ext>
                  </a:extLst>
                </a:gridCol>
                <a:gridCol w="1351549">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26/10/2024 </a:t>
                      </a:r>
                      <a:r>
                        <a:rPr kumimoji="0" lang="en-GB" sz="1200" b="1" u="none" strike="noStrike" kern="1200" cap="none" spc="0" normalizeH="0" baseline="0" noProof="0" dirty="0">
                          <a:ln>
                            <a:noFill/>
                          </a:ln>
                          <a:solidFill>
                            <a:srgbClr val="4472C4"/>
                          </a:solidFill>
                          <a:effectLst/>
                          <a:uLnTx/>
                          <a:uFillTx/>
                          <a:latin typeface="+mn-lt"/>
                        </a:rPr>
                        <a:t>08:15  PM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LTI#21  </a:t>
                      </a:r>
                    </a:p>
                    <a:p>
                      <a:r>
                        <a:rPr kumimoji="0" lang="en-US" sz="1200" b="1" i="0" u="none" strike="noStrike" kern="1200" cap="none" spc="0" normalizeH="0" baseline="0" noProof="0" dirty="0">
                          <a:ln>
                            <a:noFill/>
                          </a:ln>
                          <a:solidFill>
                            <a:srgbClr val="4472C4"/>
                          </a:solidFill>
                          <a:effectLst/>
                          <a:uLnTx/>
                          <a:uFillTx/>
                          <a:latin typeface="+mn-lt"/>
                          <a:ea typeface="+mn-ea"/>
                          <a:cs typeface="+mn-cs"/>
                        </a:rPr>
                        <a:t>1171801</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Pinch Point</a:t>
                      </a:r>
                      <a:r>
                        <a:rPr kumimoji="0" lang="en-US" sz="1200" b="1" u="none" strike="noStrike" kern="1200" cap="none" spc="0" normalizeH="0" baseline="0" noProof="0" dirty="0">
                          <a:ln>
                            <a:noFill/>
                          </a:ln>
                          <a:solidFill>
                            <a:srgbClr val="4472C4"/>
                          </a:solidFill>
                          <a:effectLst/>
                          <a:uLnTx/>
                          <a:uFillTx/>
                          <a:latin typeface="+mn-lt"/>
                        </a:rPr>
                        <a:t> </a:t>
                      </a:r>
                    </a:p>
                    <a:p>
                      <a:r>
                        <a:rPr kumimoji="0" lang="en-US" sz="1200" b="1" u="none" strike="noStrike" kern="1200" cap="none" spc="0" normalizeH="0" baseline="0" noProof="0" dirty="0">
                          <a:ln>
                            <a:noFill/>
                          </a:ln>
                          <a:solidFill>
                            <a:srgbClr val="4472C4"/>
                          </a:solidFill>
                          <a:effectLst/>
                          <a:uLnTx/>
                          <a:uFillTx/>
                          <a:latin typeface="+mn-lt"/>
                        </a:rPr>
                        <a:t>Finger Injury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C3P</a:t>
                      </a:r>
                      <a:endParaRPr kumimoji="0" lang="en-GB" sz="1200" b="0" u="none" strike="noStrike" kern="1200" cap="none" spc="0" normalizeH="0" baseline="0" noProof="0" dirty="0">
                        <a:ln>
                          <a:noFill/>
                        </a:ln>
                        <a:solidFill>
                          <a:srgbClr val="4472C4"/>
                        </a:solidFill>
                        <a:effectLst/>
                        <a:uLnTx/>
                        <a:uFillTx/>
                        <a:latin typeface="+mn-lt"/>
                      </a:endParaRPr>
                    </a:p>
                    <a:p>
                      <a:r>
                        <a:rPr kumimoji="0" lang="en-US" sz="1200" b="1" i="0" u="none" strike="noStrike" kern="1200" cap="none" spc="0" normalizeH="0" baseline="0" noProof="0" dirty="0">
                          <a:ln>
                            <a:noFill/>
                          </a:ln>
                          <a:solidFill>
                            <a:srgbClr val="4472C4"/>
                          </a:solidFill>
                          <a:effectLst/>
                          <a:uLnTx/>
                          <a:uFillTx/>
                          <a:latin typeface="+mn-lt"/>
                          <a:ea typeface="+mn-ea"/>
                          <a:cs typeface="+mn-cs"/>
                        </a:rPr>
                        <a:t>B3P 	</a:t>
                      </a:r>
                      <a:endParaRPr kumimoji="0" lang="en-GB"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Rig Down </a:t>
                      </a:r>
                      <a:r>
                        <a:rPr kumimoji="0" lang="en-GB" sz="1200" b="1" u="none" strike="noStrike" kern="1200" cap="none" spc="0" normalizeH="0" baseline="0" dirty="0">
                          <a:ln>
                            <a:noFill/>
                          </a:ln>
                          <a:solidFill>
                            <a:srgbClr val="4472C4"/>
                          </a:solidFill>
                          <a:effectLst/>
                          <a:uLnTx/>
                          <a:uFillTx/>
                          <a:latin typeface="+mn-lt"/>
                          <a:ea typeface="+mn-ea"/>
                          <a:cs typeface="+mn-cs"/>
                        </a:rPr>
                        <a:t>LEKHWAIR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1191772"/>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92911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970026D-78C7-474A-AA9E-273F8103E235}"/>
</file>

<file path=customXml/itemProps2.xml><?xml version="1.0" encoding="utf-8"?>
<ds:datastoreItem xmlns:ds="http://schemas.openxmlformats.org/officeDocument/2006/customXml" ds:itemID="{6E4179A0-255B-449E-8B81-949E7844FD8C}"/>
</file>

<file path=customXml/itemProps3.xml><?xml version="1.0" encoding="utf-8"?>
<ds:datastoreItem xmlns:ds="http://schemas.openxmlformats.org/officeDocument/2006/customXml" ds:itemID="{96E5033F-90A1-47BC-82C8-308ACD2CD1CA}"/>
</file>

<file path=docProps/app.xml><?xml version="1.0" encoding="utf-8"?>
<Properties xmlns="http://schemas.openxmlformats.org/officeDocument/2006/extended-properties" xmlns:vt="http://schemas.openxmlformats.org/officeDocument/2006/docPropsVTypes">
  <TotalTime>3</TotalTime>
  <Words>743</Words>
  <Application>Microsoft Office PowerPoint</Application>
  <PresentationFormat>Widescreen</PresentationFormat>
  <Paragraphs>94</Paragraphs>
  <Slides>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vt:i4>
      </vt:variant>
    </vt:vector>
  </HeadingPairs>
  <TitlesOfParts>
    <vt:vector size="14" baseType="lpstr">
      <vt:lpstr>MS PGothic</vt:lpstr>
      <vt:lpstr>Aptos</vt:lpstr>
      <vt:lpstr>Arial</vt:lpstr>
      <vt:lpstr>Calibri</vt:lpstr>
      <vt:lpstr>Calibri Light</vt:lpstr>
      <vt:lpstr>Gill Sans</vt:lpstr>
      <vt:lpstr>Gill Sans Light</vt:lpstr>
      <vt:lpstr>Segoe UI</vt:lpstr>
      <vt:lpstr>Tahoma</vt:lpstr>
      <vt:lpstr>Times New Roman</vt:lpstr>
      <vt:lpstr>Wingdings</vt:lpstr>
      <vt:lpstr>1_Office Theme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Secound Alerts LTI#21 Relesed Energy </dc:title>
  <dc:creator>Rawahi, Ahmed MSE34</dc:creator>
  <cp:lastModifiedBy>Rawahi, Ahmed MSE34</cp:lastModifiedBy>
  <cp:revision>1</cp:revision>
  <dcterms:created xsi:type="dcterms:W3CDTF">2025-03-17T05:22:16Z</dcterms:created>
  <dcterms:modified xsi:type="dcterms:W3CDTF">2025-03-17T05:25:50Z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