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7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792" autoAdjust="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13B64-52E4-419C-B1B8-E8E557278CC4}" type="datetimeFigureOut">
              <a:rPr lang="en-US" smtClean="0"/>
              <a:t>09/11/2024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E756A-71C4-4EF9-8F7C-B1FF48E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42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Musleh image on the top right will change according to incident pattern, MSE3 will provide you with the image as per the pattern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What happened: 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Initial Finding: Four to five bullet points highlighting the initial main findings from the investigation.  Remember the target audience is the front-line staff so this should be written in simple terms in a way that everyone can understand.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Learnings: Four to five learning message in the form of questionnaires linked with initial findings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strap line should be the main learning point you want to get across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images should be self explanatory, what went wrong (if you create a reconstruction please ensure you do not put people at risk) and below how it should be done.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E756A-71C4-4EF9-8F7C-B1FF48E661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42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09/11/2024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74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09/11/2024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09/11/2024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03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09/11/2024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93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09/11/2024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58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09/11/2024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9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09/11/2024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16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09/11/2024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63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09/11/2024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1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09/11/2024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9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09/11/2024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6AEF2-20D4-7547-BF78-1F3F36FB60DC}" type="datetimeFigureOut">
              <a:rPr lang="en-US" smtClean="0"/>
              <a:t>09/11/2024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" y="0"/>
            <a:ext cx="386367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6" y="6117536"/>
            <a:ext cx="2340723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107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646BA90-F2BD-6E42-D6DC-E2E191FC0A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883" y="4152679"/>
            <a:ext cx="2819819" cy="17866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7A325C-B3FD-8B63-07B5-5A886F187E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883" y="2135016"/>
            <a:ext cx="2819819" cy="178823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7C3717B-910A-F626-AB34-56D7E411A28A}"/>
              </a:ext>
            </a:extLst>
          </p:cNvPr>
          <p:cNvSpPr/>
          <p:nvPr/>
        </p:nvSpPr>
        <p:spPr>
          <a:xfrm>
            <a:off x="9151883" y="4144715"/>
            <a:ext cx="2819819" cy="181302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0407E1-FE2F-465A-D12D-FB2F528989D8}"/>
              </a:ext>
            </a:extLst>
          </p:cNvPr>
          <p:cNvSpPr/>
          <p:nvPr/>
        </p:nvSpPr>
        <p:spPr>
          <a:xfrm>
            <a:off x="9151883" y="2122415"/>
            <a:ext cx="2819819" cy="181302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678099" y="124760"/>
            <a:ext cx="8908622" cy="5355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Learning From Incident - </a:t>
            </a:r>
            <a:r>
              <a:rPr lang="en-GB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First Alert</a:t>
            </a:r>
            <a:endParaRPr lang="en-GB" sz="2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455543" y="1727506"/>
            <a:ext cx="19179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What happened: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011084"/>
              </p:ext>
            </p:extLst>
          </p:nvPr>
        </p:nvGraphicFramePr>
        <p:xfrm>
          <a:off x="1678100" y="652650"/>
          <a:ext cx="8908621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915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911785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2361985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  <a:gridCol w="1081963">
                  <a:extLst>
                    <a:ext uri="{9D8B030D-6E8A-4147-A177-3AD203B41FA5}">
                      <a16:colId xmlns:a16="http://schemas.microsoft.com/office/drawing/2014/main" val="1090560065"/>
                    </a:ext>
                  </a:extLst>
                </a:gridCol>
                <a:gridCol w="2316773">
                  <a:extLst>
                    <a:ext uri="{9D8B030D-6E8A-4147-A177-3AD203B41FA5}">
                      <a16:colId xmlns:a16="http://schemas.microsoft.com/office/drawing/2014/main" val="4048325790"/>
                    </a:ext>
                  </a:extLst>
                </a:gridCol>
              </a:tblGrid>
              <a:tr h="28576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PIM #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1171801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Date &amp; Time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26.10.2024, 20:15 PM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Location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Lekhwair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285766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Incident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LTI#21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en-US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Hands &amp; Fingers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Rigging Down </a:t>
                      </a:r>
                      <a:endParaRPr lang="en-US" sz="13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</a:tbl>
          </a:graphicData>
        </a:graphic>
      </p:graphicFrame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678099" y="1275791"/>
            <a:ext cx="8908622" cy="338554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Audience: 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All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47B715-5C32-4379-84C8-46A5B939CA2A}"/>
              </a:ext>
            </a:extLst>
          </p:cNvPr>
          <p:cNvSpPr txBox="1"/>
          <p:nvPr/>
        </p:nvSpPr>
        <p:spPr>
          <a:xfrm>
            <a:off x="2576467" y="6559333"/>
            <a:ext cx="5365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1" dirty="0">
                <a:solidFill>
                  <a:schemeClr val="tx1"/>
                </a:solidFill>
                <a:latin typeface="Calibri Light" panose="020F0302020204030204"/>
              </a:rPr>
              <a:t>In case of an emergency please call PDO Emergency Number (Toll Free): </a:t>
            </a:r>
            <a:r>
              <a:rPr lang="en-US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2467-5555</a:t>
            </a:r>
            <a:endParaRPr lang="en-US" sz="1400" b="1" dirty="0">
              <a:solidFill>
                <a:srgbClr val="58595B"/>
              </a:solidFill>
              <a:latin typeface="Calibri Light" panose="020F030202020403020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0A5CFB7-AB08-402F-A488-07B19E9AD9F7}"/>
              </a:ext>
            </a:extLst>
          </p:cNvPr>
          <p:cNvSpPr txBox="1"/>
          <p:nvPr/>
        </p:nvSpPr>
        <p:spPr>
          <a:xfrm rot="16200000">
            <a:off x="-145372" y="763334"/>
            <a:ext cx="1333077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Prevent</a:t>
            </a:r>
          </a:p>
        </p:txBody>
      </p:sp>
      <p:sp>
        <p:nvSpPr>
          <p:cNvPr id="36" name="Rectangle 17">
            <a:extLst>
              <a:ext uri="{FF2B5EF4-FFF2-40B4-BE49-F238E27FC236}">
                <a16:creationId xmlns:a16="http://schemas.microsoft.com/office/drawing/2014/main" id="{6EF339D8-4E46-422C-8BFC-03E46E35F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543" y="3283651"/>
            <a:ext cx="19179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Initial Findings: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D21A8C-30CC-4548-8EF8-499FFD5D7726}"/>
              </a:ext>
            </a:extLst>
          </p:cNvPr>
          <p:cNvSpPr txBox="1"/>
          <p:nvPr/>
        </p:nvSpPr>
        <p:spPr>
          <a:xfrm>
            <a:off x="435828" y="5974558"/>
            <a:ext cx="8504972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marR="29360" algn="ctr"/>
            <a:r>
              <a:rPr lang="en-GB" sz="1600" b="1" dirty="0">
                <a:solidFill>
                  <a:srgbClr val="FFFF00"/>
                </a:solidFill>
                <a:latin typeface="Tahoma" pitchFamily="34" charset="0"/>
                <a:ea typeface="MS PGothic" pitchFamily="34" charset="-128"/>
              </a:rPr>
              <a:t>Always ensure that cranes and forklifts are used to handle heavy objects for safety and efficiency.</a:t>
            </a:r>
            <a:endParaRPr lang="en-US" sz="1600" b="1" dirty="0">
              <a:solidFill>
                <a:srgbClr val="FFFF00"/>
              </a:solidFill>
              <a:latin typeface="Tahoma" pitchFamily="34" charset="0"/>
              <a:ea typeface="MS PGothic" pitchFamily="34" charset="-128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B097645-209D-4B2F-B121-5A6FFC203DA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168" y="415319"/>
            <a:ext cx="1388930" cy="1084262"/>
          </a:xfrm>
          <a:prstGeom prst="rect">
            <a:avLst/>
          </a:prstGeom>
        </p:spPr>
      </p:pic>
      <p:sp>
        <p:nvSpPr>
          <p:cNvPr id="12" name="Rectangle 17">
            <a:extLst>
              <a:ext uri="{FF2B5EF4-FFF2-40B4-BE49-F238E27FC236}">
                <a16:creationId xmlns:a16="http://schemas.microsoft.com/office/drawing/2014/main" id="{5642A6FF-645F-80EC-3C98-065225795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099" y="4501044"/>
            <a:ext cx="39243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5B9BD5"/>
                </a:solidFill>
                <a:cs typeface="Arial" panose="020B0604020202020204" pitchFamily="34" charset="0"/>
              </a:rPr>
              <a:t>Reflective Engagement Questions: </a:t>
            </a:r>
          </a:p>
        </p:txBody>
      </p:sp>
      <p:sp>
        <p:nvSpPr>
          <p:cNvPr id="64" name="Freeform 132">
            <a:extLst>
              <a:ext uri="{FF2B5EF4-FFF2-40B4-BE49-F238E27FC236}">
                <a16:creationId xmlns:a16="http://schemas.microsoft.com/office/drawing/2014/main" id="{54EEFF28-5A0A-E4EB-56C3-5B689A4DBEA9}"/>
              </a:ext>
            </a:extLst>
          </p:cNvPr>
          <p:cNvSpPr/>
          <p:nvPr/>
        </p:nvSpPr>
        <p:spPr bwMode="auto">
          <a:xfrm>
            <a:off x="11378105" y="5439876"/>
            <a:ext cx="575282" cy="464859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1" name="Group 131">
            <a:extLst>
              <a:ext uri="{FF2B5EF4-FFF2-40B4-BE49-F238E27FC236}">
                <a16:creationId xmlns:a16="http://schemas.microsoft.com/office/drawing/2014/main" id="{BD905AFC-C97B-019D-1180-FC06815D41CB}"/>
              </a:ext>
            </a:extLst>
          </p:cNvPr>
          <p:cNvGrpSpPr>
            <a:grpSpLocks/>
          </p:cNvGrpSpPr>
          <p:nvPr/>
        </p:nvGrpSpPr>
        <p:grpSpPr bwMode="auto">
          <a:xfrm>
            <a:off x="11475761" y="3429000"/>
            <a:ext cx="396439" cy="470953"/>
            <a:chOff x="3504" y="544"/>
            <a:chExt cx="2287" cy="1855"/>
          </a:xfrm>
        </p:grpSpPr>
        <p:sp>
          <p:nvSpPr>
            <p:cNvPr id="24" name="Line 129">
              <a:extLst>
                <a:ext uri="{FF2B5EF4-FFF2-40B4-BE49-F238E27FC236}">
                  <a16:creationId xmlns:a16="http://schemas.microsoft.com/office/drawing/2014/main" id="{5881B850-4B90-1A83-C213-D812CB0B07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" name="Line 130">
              <a:extLst>
                <a:ext uri="{FF2B5EF4-FFF2-40B4-BE49-F238E27FC236}">
                  <a16:creationId xmlns:a16="http://schemas.microsoft.com/office/drawing/2014/main" id="{83391804-EFC9-E036-0AA1-A7875CC1F4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01D41AA2-5B8E-12B2-CA75-281F6AB11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814" y="2267987"/>
            <a:ext cx="81272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Low"/>
            <a:r>
              <a:rPr lang="en-GB" sz="1200" dirty="0">
                <a:ea typeface="MS PGothic" panose="020B0600070205080204" pitchFamily="34" charset="-128"/>
              </a:rPr>
              <a:t>While rigging down the power tong from the rig floor to the </a:t>
            </a:r>
            <a:r>
              <a:rPr lang="en-GB" sz="1200" i="0" dirty="0"/>
              <a:t>chock manifold</a:t>
            </a:r>
            <a:r>
              <a:rPr lang="en-GB" sz="1200" dirty="0">
                <a:ea typeface="MS PGothic" panose="020B0600070205080204" pitchFamily="34" charset="-128"/>
              </a:rPr>
              <a:t> trailer using a crane, the power tong was positioned on the </a:t>
            </a:r>
            <a:r>
              <a:rPr lang="en-GB" sz="1200" i="0" dirty="0"/>
              <a:t>chock manifold</a:t>
            </a:r>
            <a:r>
              <a:rPr lang="en-GB" sz="1200" dirty="0">
                <a:ea typeface="MS PGothic" panose="020B0600070205080204" pitchFamily="34" charset="-128"/>
              </a:rPr>
              <a:t> trailer. The floorman attempting to manually lower the power tong cylinder from a vertical to a horizontal position in order to secure it on the cylinder racking stand. During this process, his left-hand index finger became trapped between the cylinder and the racking stand resulting Finger Injury. </a:t>
            </a:r>
            <a:endParaRPr lang="en-US" sz="1200" dirty="0">
              <a:ea typeface="MS PGothic" panose="020B0600070205080204" pitchFamily="34" charset="-12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57C0EF-0912-B129-E0BB-F673977979C1}"/>
              </a:ext>
            </a:extLst>
          </p:cNvPr>
          <p:cNvSpPr txBox="1"/>
          <p:nvPr/>
        </p:nvSpPr>
        <p:spPr>
          <a:xfrm>
            <a:off x="435828" y="3652983"/>
            <a:ext cx="89534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210" indent="-285750">
              <a:buFont typeface="Arial" panose="020B0604020202020204" pitchFamily="34" charset="0"/>
              <a:buChar char="•"/>
            </a:pPr>
            <a:r>
              <a:rPr lang="en-US" sz="1200" dirty="0">
                <a:ea typeface="MS PGothic" panose="020B0600070205080204" pitchFamily="34" charset="-128"/>
              </a:rPr>
              <a:t>During TBT, there was no proper emphasis on safest methodology of lowering the cylinder.</a:t>
            </a:r>
          </a:p>
          <a:p>
            <a:pPr marR="5210" indent="-285750">
              <a:buFont typeface="Arial" panose="020B0604020202020204" pitchFamily="34" charset="0"/>
              <a:buChar char="•"/>
            </a:pPr>
            <a:r>
              <a:rPr lang="en-US" sz="1200" dirty="0">
                <a:ea typeface="MS PGothic" panose="020B0600070205080204" pitchFamily="34" charset="-128"/>
              </a:rPr>
              <a:t>The floorman assumed that he can tilt down the cylinder manually.</a:t>
            </a:r>
          </a:p>
          <a:p>
            <a:pPr marR="5210" indent="-285750">
              <a:buFont typeface="Arial" panose="020B0604020202020204" pitchFamily="34" charset="0"/>
              <a:buChar char="•"/>
            </a:pPr>
            <a:r>
              <a:rPr lang="en-US" sz="1200" dirty="0">
                <a:ea typeface="MS PGothic" panose="020B0600070205080204" pitchFamily="34" charset="-128"/>
              </a:rPr>
              <a:t>The floorman did not identify the pinch point hazard.</a:t>
            </a:r>
          </a:p>
          <a:p>
            <a:pPr marR="5210" indent="-285750">
              <a:buFont typeface="Arial" panose="020B0604020202020204" pitchFamily="34" charset="0"/>
              <a:buChar char="•"/>
            </a:pPr>
            <a:r>
              <a:rPr lang="en-US" sz="1200" dirty="0">
                <a:ea typeface="MS PGothic" panose="020B0600070205080204" pitchFamily="34" charset="-128"/>
              </a:rPr>
              <a:t>Work started without direct supervision.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BC2EE8-5648-6A03-AA41-07228CE9A265}"/>
              </a:ext>
            </a:extLst>
          </p:cNvPr>
          <p:cNvSpPr txBox="1"/>
          <p:nvPr/>
        </p:nvSpPr>
        <p:spPr>
          <a:xfrm>
            <a:off x="472896" y="4837214"/>
            <a:ext cx="88792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ea typeface="MS PGothic" panose="020B0600070205080204" pitchFamily="34" charset="-128"/>
              </a:rPr>
              <a:t>How do you Identify, evaluate &amp; control the hazards involved in the task ?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ea typeface="MS PGothic" panose="020B0600070205080204" pitchFamily="34" charset="-128"/>
              </a:rPr>
              <a:t>Are you aware of the manual handling &amp; pinch points risks associated with the task?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ea typeface="MS PGothic" panose="020B0600070205080204" pitchFamily="34" charset="-128"/>
              </a:rPr>
              <a:t>How do you comply with right method of handling heavy material 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ea typeface="MS PGothic" panose="020B0600070205080204" pitchFamily="34" charset="-128"/>
              </a:rPr>
              <a:t>How do you ensure an effective supervision is available till the completion of any task?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ea typeface="MS PGothic" panose="020B0600070205080204" pitchFamily="34" charset="-128"/>
              </a:rPr>
              <a:t>How do you ensure to implement Stop Work Authority (SWA) and empower the crew to stop any task when they are in doubt?</a:t>
            </a:r>
          </a:p>
        </p:txBody>
      </p:sp>
      <p:pic>
        <p:nvPicPr>
          <p:cNvPr id="17" name="Picture 16" descr="A cartoon of a person in a safety vest and hard hat&#10;&#10;Description automatically generated">
            <a:extLst>
              <a:ext uri="{FF2B5EF4-FFF2-40B4-BE49-F238E27FC236}">
                <a16:creationId xmlns:a16="http://schemas.microsoft.com/office/drawing/2014/main" id="{FDDADDB7-CD84-BA14-5028-46034E72BA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100" y="57943"/>
            <a:ext cx="1634390" cy="163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2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</Language>
    <DocId xmlns="4880e4f8-4b7d-4bdd-91e3-e10d47036eca">92891</DocId>
    <ImageCreateDate xmlns="4880E4F8-4B7D-4BDD-91E3-E10D47036ECA" xsi:nil="true"/>
    <wic_System_Copyright xmlns="http://schemas.microsoft.com/sharepoint/v3/fields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F8EBC0-8F94-47F8-BCC7-453F16FE13FB}">
  <ds:schemaRefs>
    <ds:schemaRef ds:uri="http://schemas.openxmlformats.org/package/2006/metadata/core-properties"/>
    <ds:schemaRef ds:uri="http://schemas.microsoft.com/office/infopath/2007/PartnerControls"/>
    <ds:schemaRef ds:uri="9d51eac6-a7d5-47f5-a119-63d146adb134"/>
    <ds:schemaRef ds:uri="4880E4F8-4B7D-4BDD-91E3-E10D47036ECA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sharepoint/v3/fields"/>
    <ds:schemaRef ds:uri="http://schemas.microsoft.com/office/2006/documentManagement/types"/>
    <ds:schemaRef ds:uri="4880e4f8-4b7d-4bdd-91e3-e10d47036eca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F067E25-7DA8-4919-88CE-AC8DB4D05B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2EA1AF-4D62-47AA-BF34-F586BF9521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880E4F8-4B7D-4BDD-91E3-E10D47036ECA"/>
    <ds:schemaRef ds:uri="http://schemas.microsoft.com/sharepoint/v3/fields"/>
    <ds:schemaRef ds:uri="4880e4f8-4b7d-4bdd-91e3-e10d47036eca"/>
    <ds:schemaRef ds:uri="9d51eac6-a7d5-47f5-a119-63d146adb1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bad6f6f2-a951-4904-b531-92e1207fc7a5}" enabled="1" method="Standard" siteId="{b7be7686-6f97-4db7-9081-a23cf09a96b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2700</TotalTime>
  <Words>457</Words>
  <Application>Microsoft Office PowerPoint</Application>
  <PresentationFormat>Widescreen</PresentationFormat>
  <Paragraphs>38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MS PGothic</vt:lpstr>
      <vt:lpstr>Arial</vt:lpstr>
      <vt:lpstr>Calibri</vt:lpstr>
      <vt:lpstr>Calibri Light</vt:lpstr>
      <vt:lpstr>Gill Sans</vt:lpstr>
      <vt:lpstr>Gill Sans Light</vt:lpstr>
      <vt:lpstr>Tahoma</vt:lpstr>
      <vt:lpstr>Times New Roman</vt:lpstr>
      <vt:lpstr>Wingdings</vt:lpstr>
      <vt:lpstr>1_Office Theme</vt:lpstr>
      <vt:lpstr>Learning From Incident - First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LTI-21 - PIM#1171801_ Hand&amp; Finger _finger Injury - 1st Alert</dc:title>
  <dc:creator>Balushi, Sumaiya MSE36</dc:creator>
  <cp:lastModifiedBy>Masroori, Ahmed MSE31</cp:lastModifiedBy>
  <cp:revision>135</cp:revision>
  <dcterms:created xsi:type="dcterms:W3CDTF">2023-01-18T05:52:34Z</dcterms:created>
  <dcterms:modified xsi:type="dcterms:W3CDTF">2024-11-09T18:41:27Z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