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7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956" autoAdjust="0"/>
    <p:restoredTop sz="93792" autoAdjust="0"/>
  </p:normalViewPr>
  <p:slideViewPr>
    <p:cSldViewPr snapToGrid="0">
      <p:cViewPr varScale="1">
        <p:scale>
          <a:sx n="114" d="100"/>
          <a:sy n="114" d="100"/>
        </p:scale>
        <p:origin x="1116" y="8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row, Fulton FPL65" userId="762b87f7-294e-43d9-b010-4ff454107df7" providerId="ADAL" clId="{C06565E9-E9F6-43F5-8217-425533DF074D}"/>
    <pc:docChg chg="custSel modSld">
      <pc:chgData name="Morrow, Fulton FPL65" userId="762b87f7-294e-43d9-b010-4ff454107df7" providerId="ADAL" clId="{C06565E9-E9F6-43F5-8217-425533DF074D}" dt="2024-08-19T03:17:06.003" v="216" actId="6549"/>
      <pc:docMkLst>
        <pc:docMk/>
      </pc:docMkLst>
      <pc:sldChg chg="modSp mod">
        <pc:chgData name="Morrow, Fulton FPL65" userId="762b87f7-294e-43d9-b010-4ff454107df7" providerId="ADAL" clId="{C06565E9-E9F6-43F5-8217-425533DF074D}" dt="2024-08-19T03:17:06.003" v="216" actId="6549"/>
        <pc:sldMkLst>
          <pc:docMk/>
          <pc:sldMk cId="2964227638" sldId="270"/>
        </pc:sldMkLst>
        <pc:spChg chg="mod">
          <ac:chgData name="Morrow, Fulton FPL65" userId="762b87f7-294e-43d9-b010-4ff454107df7" providerId="ADAL" clId="{C06565E9-E9F6-43F5-8217-425533DF074D}" dt="2024-08-19T03:16:15.952" v="182" actId="20577"/>
          <ac:spMkLst>
            <pc:docMk/>
            <pc:sldMk cId="2964227638" sldId="270"/>
            <ac:spMk id="2" creationId="{D6D21A8C-30CC-4548-8EF8-499FFD5D7726}"/>
          </ac:spMkLst>
        </pc:spChg>
        <pc:spChg chg="mod">
          <ac:chgData name="Morrow, Fulton FPL65" userId="762b87f7-294e-43d9-b010-4ff454107df7" providerId="ADAL" clId="{C06565E9-E9F6-43F5-8217-425533DF074D}" dt="2024-08-19T03:12:22.161" v="2" actId="20577"/>
          <ac:spMkLst>
            <pc:docMk/>
            <pc:sldMk cId="2964227638" sldId="270"/>
            <ac:spMk id="14" creationId="{4FB0979E-4BE4-B968-DB5D-14DFE1BF7DD5}"/>
          </ac:spMkLst>
        </pc:spChg>
        <pc:spChg chg="mod">
          <ac:chgData name="Morrow, Fulton FPL65" userId="762b87f7-294e-43d9-b010-4ff454107df7" providerId="ADAL" clId="{C06565E9-E9F6-43F5-8217-425533DF074D}" dt="2024-08-19T03:17:06.003" v="216" actId="6549"/>
          <ac:spMkLst>
            <pc:docMk/>
            <pc:sldMk cId="2964227638" sldId="270"/>
            <ac:spMk id="19" creationId="{DC694FA2-FD8D-08C8-4637-D9737BFCF52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13B64-52E4-419C-B1B8-E8E557278CC4}" type="datetimeFigureOut">
              <a:rPr lang="en-US" smtClean="0"/>
              <a:t>8/20/2024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EE756A-71C4-4EF9-8F7C-B1FF48E66120}" type="slidenum">
              <a:rPr lang="en-US" smtClean="0"/>
              <a:t>‹#›</a:t>
            </a:fld>
            <a:endParaRPr lang="en-US"/>
          </a:p>
        </p:txBody>
      </p:sp>
    </p:spTree>
    <p:extLst>
      <p:ext uri="{BB962C8B-B14F-4D97-AF65-F5344CB8AC3E}">
        <p14:creationId xmlns:p14="http://schemas.microsoft.com/office/powerpoint/2010/main" val="1741342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Mr</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Musleh image on the top right will change according to incident pattern, MSE3 will provide you with the image as per the pattern</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What happened: A short description should be provided without mentioning names of contractors or individuals.  You should include, what happened, to who (by job title) and what injuries this resulted in.  Nothing more!</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Initial Finding: Four to five bullet points highlighting the initial main findings from the investigation.  Remember the target audience is the front-line staff so this should be written in simple terms in a way that everyone can understand.</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Learnings: Four to five learning message in the form of questionnaires linked with initial findings</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learning point you want to get across</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p:txBody>
      </p:sp>
      <p:sp>
        <p:nvSpPr>
          <p:cNvPr id="4" name="Slide Number Placeholder 3"/>
          <p:cNvSpPr>
            <a:spLocks noGrp="1"/>
          </p:cNvSpPr>
          <p:nvPr>
            <p:ph type="sldNum" sz="quarter" idx="5"/>
          </p:nvPr>
        </p:nvSpPr>
        <p:spPr/>
        <p:txBody>
          <a:bodyPr/>
          <a:lstStyle/>
          <a:p>
            <a:fld id="{8BEE756A-71C4-4EF9-8F7C-B1FF48E66120}" type="slidenum">
              <a:rPr lang="en-US" smtClean="0"/>
              <a:t>1</a:t>
            </a:fld>
            <a:endParaRPr lang="en-US"/>
          </a:p>
        </p:txBody>
      </p:sp>
    </p:spTree>
    <p:extLst>
      <p:ext uri="{BB962C8B-B14F-4D97-AF65-F5344CB8AC3E}">
        <p14:creationId xmlns:p14="http://schemas.microsoft.com/office/powerpoint/2010/main" val="802742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4F6AEF2-20D4-7547-BF78-1F3F36FB60DC}"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08747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00477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106903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058693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F6AEF2-20D4-7547-BF78-1F3F36FB60DC}"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78658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F6AEF2-20D4-7547-BF78-1F3F36FB60DC}"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11269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F6AEF2-20D4-7547-BF78-1F3F36FB60DC}" type="datetimeFigureOut">
              <a:rPr lang="en-US" smtClean="0"/>
              <a:t>8/20/2024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508116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F6AEF2-20D4-7547-BF78-1F3F36FB60DC}" type="datetimeFigureOut">
              <a:rPr lang="en-US" smtClean="0"/>
              <a:t>8/20/2024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03063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6AEF2-20D4-7547-BF78-1F3F36FB60DC}" type="datetimeFigureOut">
              <a:rPr lang="en-US" smtClean="0"/>
              <a:t>8/20/2024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495219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16889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9262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6AEF2-20D4-7547-BF78-1F3F36FB60DC}" type="datetimeFigureOut">
              <a:rPr lang="en-US" smtClean="0"/>
              <a:t>8/20/2024</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2" y="0"/>
            <a:ext cx="386367"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6" y="6117536"/>
            <a:ext cx="2340723"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1301072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erson in a pink jumpsuit lying on the ground&#10;&#10;Description automatically generated">
            <a:extLst>
              <a:ext uri="{FF2B5EF4-FFF2-40B4-BE49-F238E27FC236}">
                <a16:creationId xmlns:a16="http://schemas.microsoft.com/office/drawing/2014/main" id="{70E27049-309B-903C-FD8E-F2B9936C5A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62986" y="1788510"/>
            <a:ext cx="2715187" cy="2036390"/>
          </a:xfrm>
          <a:prstGeom prst="rect">
            <a:avLst/>
          </a:prstGeom>
        </p:spPr>
      </p:pic>
      <p:sp>
        <p:nvSpPr>
          <p:cNvPr id="4" name="Rectangle 15"/>
          <p:cNvSpPr>
            <a:spLocks noGrp="1" noChangeArrowheads="1"/>
          </p:cNvSpPr>
          <p:nvPr>
            <p:ph type="title"/>
          </p:nvPr>
        </p:nvSpPr>
        <p:spPr bwMode="auto">
          <a:xfrm>
            <a:off x="1678098" y="124760"/>
            <a:ext cx="9629463" cy="535531"/>
          </a:xfrm>
          <a:prstGeom prst="rect">
            <a:avLst/>
          </a:prstGeom>
          <a:solidFill>
            <a:srgbClr val="FFC000"/>
          </a:solidFill>
          <a:ln w="9525">
            <a:noFill/>
            <a:miter lim="800000"/>
            <a:headEnd/>
            <a:tailEnd/>
          </a:ln>
        </p:spPr>
        <p:txBody>
          <a:bodyPr wrap="square">
            <a:spAutoFit/>
          </a:bodyPr>
          <a:lstStyle/>
          <a:p>
            <a:pPr algn="ctr"/>
            <a:r>
              <a:rPr lang="en-GB" sz="3200" b="1" dirty="0">
                <a:solidFill>
                  <a:schemeClr val="tx1">
                    <a:lumMod val="85000"/>
                    <a:lumOff val="15000"/>
                  </a:schemeClr>
                </a:solidFill>
                <a:latin typeface="Calibri" pitchFamily="34" charset="0"/>
                <a:cs typeface="Calibri" pitchFamily="34" charset="0"/>
              </a:rPr>
              <a:t>Learning From Incident - </a:t>
            </a:r>
            <a:r>
              <a:rPr lang="en-GB" sz="3200" b="1" dirty="0">
                <a:solidFill>
                  <a:srgbClr val="FF0000"/>
                </a:solidFill>
                <a:latin typeface="Calibri" pitchFamily="34" charset="0"/>
                <a:cs typeface="Calibri" pitchFamily="34" charset="0"/>
              </a:rPr>
              <a:t>First Alert</a:t>
            </a:r>
            <a:endParaRPr lang="en-GB" sz="28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582207" y="1764019"/>
            <a:ext cx="1917958"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0000"/>
                </a:solidFill>
                <a:effectLst/>
                <a:uLnTx/>
                <a:uFillTx/>
                <a:ea typeface="+mn-ea"/>
                <a:cs typeface="Arial" panose="020B0604020202020204" pitchFamily="34" charset="0"/>
              </a:rPr>
              <a:t>What happened:</a:t>
            </a:r>
          </a:p>
        </p:txBody>
      </p:sp>
      <p:graphicFrame>
        <p:nvGraphicFramePr>
          <p:cNvPr id="13" name="Table 12"/>
          <p:cNvGraphicFramePr>
            <a:graphicFrameLocks noGrp="1"/>
          </p:cNvGraphicFramePr>
          <p:nvPr>
            <p:extLst>
              <p:ext uri="{D42A27DB-BD31-4B8C-83A1-F6EECF244321}">
                <p14:modId xmlns:p14="http://schemas.microsoft.com/office/powerpoint/2010/main" val="1728699222"/>
              </p:ext>
            </p:extLst>
          </p:nvPr>
        </p:nvGraphicFramePr>
        <p:xfrm>
          <a:off x="1678099" y="652650"/>
          <a:ext cx="9629463" cy="609600"/>
        </p:xfrm>
        <a:graphic>
          <a:graphicData uri="http://schemas.openxmlformats.org/drawingml/2006/table">
            <a:tbl>
              <a:tblPr firstRow="1" bandRow="1">
                <a:tableStyleId>{5C22544A-7EE6-4342-B048-85BDC9FD1C3A}</a:tableStyleId>
              </a:tblPr>
              <a:tblGrid>
                <a:gridCol w="1236475">
                  <a:extLst>
                    <a:ext uri="{9D8B030D-6E8A-4147-A177-3AD203B41FA5}">
                      <a16:colId xmlns:a16="http://schemas.microsoft.com/office/drawing/2014/main" val="4136576419"/>
                    </a:ext>
                  </a:extLst>
                </a:gridCol>
                <a:gridCol w="1138071">
                  <a:extLst>
                    <a:ext uri="{9D8B030D-6E8A-4147-A177-3AD203B41FA5}">
                      <a16:colId xmlns:a16="http://schemas.microsoft.com/office/drawing/2014/main" val="425046032"/>
                    </a:ext>
                  </a:extLst>
                </a:gridCol>
                <a:gridCol w="1160050">
                  <a:extLst>
                    <a:ext uri="{9D8B030D-6E8A-4147-A177-3AD203B41FA5}">
                      <a16:colId xmlns:a16="http://schemas.microsoft.com/office/drawing/2014/main" val="4255786960"/>
                    </a:ext>
                  </a:extLst>
                </a:gridCol>
                <a:gridCol w="2421122">
                  <a:extLst>
                    <a:ext uri="{9D8B030D-6E8A-4147-A177-3AD203B41FA5}">
                      <a16:colId xmlns:a16="http://schemas.microsoft.com/office/drawing/2014/main" val="2009492886"/>
                    </a:ext>
                  </a:extLst>
                </a:gridCol>
                <a:gridCol w="1169510">
                  <a:extLst>
                    <a:ext uri="{9D8B030D-6E8A-4147-A177-3AD203B41FA5}">
                      <a16:colId xmlns:a16="http://schemas.microsoft.com/office/drawing/2014/main" val="1090560065"/>
                    </a:ext>
                  </a:extLst>
                </a:gridCol>
                <a:gridCol w="2504235">
                  <a:extLst>
                    <a:ext uri="{9D8B030D-6E8A-4147-A177-3AD203B41FA5}">
                      <a16:colId xmlns:a16="http://schemas.microsoft.com/office/drawing/2014/main" val="4048325790"/>
                    </a:ext>
                  </a:extLst>
                </a:gridCol>
              </a:tblGrid>
              <a:tr h="285766">
                <a:tc>
                  <a:txBody>
                    <a:bodyPr/>
                    <a:lstStyle/>
                    <a:p>
                      <a:pPr>
                        <a:buNone/>
                      </a:pPr>
                      <a:r>
                        <a:rPr lang="en-US" sz="1400" dirty="0">
                          <a:solidFill>
                            <a:schemeClr val="tx1"/>
                          </a:solidFill>
                          <a:latin typeface="+mj-lt"/>
                        </a:rPr>
                        <a:t>PIM #</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1169222</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rPr>
                        <a:t>Date &amp; Time</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rgbClr val="000000"/>
                          </a:solidFill>
                          <a:latin typeface="+mn-lt"/>
                          <a:ea typeface="+mn-ea"/>
                          <a:cs typeface="Calibri"/>
                        </a:rPr>
                        <a:t>11.08.2024, 13:30 PM</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Location</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Qarn Alam</a:t>
                      </a:r>
                    </a:p>
                  </a:txBody>
                  <a:tcPr>
                    <a:solidFill>
                      <a:schemeClr val="accent1">
                        <a:lumMod val="20000"/>
                        <a:lumOff val="80000"/>
                      </a:schemeClr>
                    </a:solidFill>
                  </a:tcPr>
                </a:tc>
                <a:extLst>
                  <a:ext uri="{0D108BD9-81ED-4DB2-BD59-A6C34878D82A}">
                    <a16:rowId xmlns:a16="http://schemas.microsoft.com/office/drawing/2014/main" val="3806748105"/>
                  </a:ext>
                </a:extLst>
              </a:tr>
              <a:tr h="285766">
                <a:tc>
                  <a:txBody>
                    <a:bodyPr/>
                    <a:lstStyle/>
                    <a:p>
                      <a:r>
                        <a:rPr lang="en-US" sz="1400" b="1" kern="1200" dirty="0">
                          <a:solidFill>
                            <a:schemeClr val="tx1"/>
                          </a:solidFill>
                          <a:latin typeface="+mj-lt"/>
                          <a:ea typeface="+mn-ea"/>
                          <a:cs typeface="+mn-cs"/>
                        </a:rPr>
                        <a:t>Incident Type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LTI#12</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Category</a:t>
                      </a:r>
                    </a:p>
                  </a:txBody>
                  <a:tcPr/>
                </a:tc>
                <a:tc>
                  <a:txBody>
                    <a:bodyPr/>
                    <a:lstStyle/>
                    <a:p>
                      <a:pPr marL="0" algn="l" defTabSz="914377" rtl="0" eaLnBrk="1" latinLnBrk="0" hangingPunct="1"/>
                      <a:r>
                        <a:rPr lang="en-US" sz="1300" b="0" kern="1200" dirty="0">
                          <a:solidFill>
                            <a:schemeClr val="dk1"/>
                          </a:solidFill>
                          <a:latin typeface="+mn-lt"/>
                          <a:ea typeface="+mn-ea"/>
                          <a:cs typeface="+mn-cs"/>
                        </a:rPr>
                        <a:t>Drops (Dropped pipe)</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Activity</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0" kern="1200" dirty="0">
                          <a:solidFill>
                            <a:schemeClr val="dk1"/>
                          </a:solidFill>
                          <a:latin typeface="+mn-lt"/>
                          <a:ea typeface="+mn-ea"/>
                          <a:cs typeface="+mn-cs"/>
                        </a:rPr>
                        <a:t>Replacing waste skip</a:t>
                      </a:r>
                    </a:p>
                  </a:txBody>
                  <a:tcPr/>
                </a:tc>
                <a:extLst>
                  <a:ext uri="{0D108BD9-81ED-4DB2-BD59-A6C34878D82A}">
                    <a16:rowId xmlns:a16="http://schemas.microsoft.com/office/drawing/2014/main" val="2836305567"/>
                  </a:ext>
                </a:extLst>
              </a:tr>
            </a:tbl>
          </a:graphicData>
        </a:graphic>
      </p:graphicFrame>
      <p:sp>
        <p:nvSpPr>
          <p:cNvPr id="18" name="Rectangle 17"/>
          <p:cNvSpPr>
            <a:spLocks noChangeArrowheads="1"/>
          </p:cNvSpPr>
          <p:nvPr/>
        </p:nvSpPr>
        <p:spPr bwMode="auto">
          <a:xfrm>
            <a:off x="1678098" y="1326591"/>
            <a:ext cx="9629463" cy="338554"/>
          </a:xfrm>
          <a:prstGeom prst="rect">
            <a:avLst/>
          </a:prstGeom>
          <a:solidFill>
            <a:srgbClr val="FFCC00"/>
          </a:solid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a:t>
            </a:r>
            <a:r>
              <a:rPr kumimoji="0" lang="en-US" sz="1600" b="1" i="0" u="none" strike="noStrike" kern="1200" cap="none" spc="0" normalizeH="0" baseline="0" noProof="0" dirty="0">
                <a:ln>
                  <a:noFill/>
                </a:ln>
                <a:solidFill>
                  <a:srgbClr val="0D38B3"/>
                </a:solidFill>
                <a:effectLst/>
                <a:uLnTx/>
                <a:uFillTx/>
                <a:latin typeface="Calibri Light" panose="020F0302020204030204"/>
                <a:ea typeface="+mn-ea"/>
                <a:cs typeface="Calibri" pitchFamily="34" charset="0"/>
              </a:rPr>
              <a:t> </a:t>
            </a: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Audience:   </a:t>
            </a:r>
            <a:r>
              <a:rPr kumimoji="0" lang="en-US" sz="160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All</a:t>
            </a:r>
            <a:endPar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D947B715-5C32-4379-84C8-46A5B939CA2A}"/>
              </a:ext>
            </a:extLst>
          </p:cNvPr>
          <p:cNvSpPr txBox="1"/>
          <p:nvPr/>
        </p:nvSpPr>
        <p:spPr>
          <a:xfrm>
            <a:off x="2576467" y="6559333"/>
            <a:ext cx="536568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chemeClr val="tx1"/>
                </a:solidFill>
                <a:latin typeface="Calibri Light" panose="020F0302020204030204"/>
              </a:rPr>
              <a:t>In case of an emergency please call PDO Emergency Number (Toll Free): </a:t>
            </a:r>
            <a:r>
              <a:rPr lang="en-US" altLang="en-US" sz="1400" b="1" dirty="0">
                <a:solidFill>
                  <a:srgbClr val="FF0000"/>
                </a:solidFill>
                <a:latin typeface="Times New Roman" panose="02020603050405020304" pitchFamily="18" charset="0"/>
                <a:cs typeface="Times New Roman" panose="02020603050405020304" pitchFamily="18" charset="0"/>
              </a:rPr>
              <a:t>2467-5555</a:t>
            </a:r>
            <a:endParaRPr lang="en-US" sz="1400" b="1" dirty="0">
              <a:solidFill>
                <a:srgbClr val="58595B"/>
              </a:solidFill>
              <a:latin typeface="Calibri Light" panose="020F0302020204030204"/>
            </a:endParaRPr>
          </a:p>
        </p:txBody>
      </p:sp>
      <p:sp>
        <p:nvSpPr>
          <p:cNvPr id="32" name="TextBox 31">
            <a:extLst>
              <a:ext uri="{FF2B5EF4-FFF2-40B4-BE49-F238E27FC236}">
                <a16:creationId xmlns:a16="http://schemas.microsoft.com/office/drawing/2014/main" id="{C0A5CFB7-AB08-402F-A488-07B19E9AD9F7}"/>
              </a:ext>
            </a:extLst>
          </p:cNvPr>
          <p:cNvSpPr txBox="1"/>
          <p:nvPr/>
        </p:nvSpPr>
        <p:spPr>
          <a:xfrm rot="16200000">
            <a:off x="-145372" y="763334"/>
            <a:ext cx="1333077" cy="253916"/>
          </a:xfrm>
          <a:prstGeom prst="rect">
            <a:avLst/>
          </a:prstGeom>
          <a:noFill/>
        </p:spPr>
        <p:txBody>
          <a:bodyPr wrap="square" lIns="68580" tIns="34290" rIns="68580" bIns="34290" rtlCol="0">
            <a:noAutofit/>
          </a:bodyPr>
          <a:lstStyle/>
          <a:p>
            <a:pPr algn="ctr"/>
            <a:r>
              <a:rPr lang="en-US" sz="1500" dirty="0">
                <a:solidFill>
                  <a:schemeClr val="bg1"/>
                </a:solidFill>
              </a:rPr>
              <a:t>Prevent</a:t>
            </a:r>
          </a:p>
        </p:txBody>
      </p:sp>
      <p:sp>
        <p:nvSpPr>
          <p:cNvPr id="36" name="Rectangle 17">
            <a:extLst>
              <a:ext uri="{FF2B5EF4-FFF2-40B4-BE49-F238E27FC236}">
                <a16:creationId xmlns:a16="http://schemas.microsoft.com/office/drawing/2014/main" id="{6EF339D8-4E46-422C-8BFC-03E46E35F858}"/>
              </a:ext>
            </a:extLst>
          </p:cNvPr>
          <p:cNvSpPr>
            <a:spLocks noChangeArrowheads="1"/>
          </p:cNvSpPr>
          <p:nvPr/>
        </p:nvSpPr>
        <p:spPr bwMode="auto">
          <a:xfrm>
            <a:off x="582207" y="3160475"/>
            <a:ext cx="1917958"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0000"/>
                </a:solidFill>
                <a:effectLst/>
                <a:uLnTx/>
                <a:uFillTx/>
                <a:ea typeface="+mn-ea"/>
                <a:cs typeface="Arial" panose="020B0604020202020204" pitchFamily="34" charset="0"/>
              </a:rPr>
              <a:t>Initial Findings:</a:t>
            </a:r>
          </a:p>
        </p:txBody>
      </p:sp>
      <p:sp>
        <p:nvSpPr>
          <p:cNvPr id="2" name="TextBox 1">
            <a:extLst>
              <a:ext uri="{FF2B5EF4-FFF2-40B4-BE49-F238E27FC236}">
                <a16:creationId xmlns:a16="http://schemas.microsoft.com/office/drawing/2014/main" id="{D6D21A8C-30CC-4548-8EF8-499FFD5D7726}"/>
              </a:ext>
            </a:extLst>
          </p:cNvPr>
          <p:cNvSpPr txBox="1"/>
          <p:nvPr/>
        </p:nvSpPr>
        <p:spPr>
          <a:xfrm>
            <a:off x="394208" y="6143193"/>
            <a:ext cx="8694898" cy="338554"/>
          </a:xfrm>
          <a:prstGeom prst="rect">
            <a:avLst/>
          </a:prstGeom>
          <a:solidFill>
            <a:schemeClr val="accent5"/>
          </a:solidFill>
        </p:spPr>
        <p:txBody>
          <a:bodyPr wrap="square" rtlCol="0">
            <a:spAutoFit/>
          </a:bodyPr>
          <a:lstStyle/>
          <a:p>
            <a:pPr marR="29360" algn="ctr"/>
            <a:r>
              <a:rPr lang="en-US" sz="1600" b="1" dirty="0">
                <a:solidFill>
                  <a:srgbClr val="FFFF00"/>
                </a:solidFill>
                <a:latin typeface="Tahoma" pitchFamily="34" charset="0"/>
                <a:ea typeface="MS PGothic" pitchFamily="34" charset="-128"/>
              </a:rPr>
              <a:t> ALWAYS avoid the line of fire!</a:t>
            </a:r>
          </a:p>
        </p:txBody>
      </p:sp>
      <p:pic>
        <p:nvPicPr>
          <p:cNvPr id="5" name="Picture 4" descr="Logo&#10;&#10;Description automatically generated">
            <a:extLst>
              <a:ext uri="{FF2B5EF4-FFF2-40B4-BE49-F238E27FC236}">
                <a16:creationId xmlns:a16="http://schemas.microsoft.com/office/drawing/2014/main" id="{9B097645-209D-4B2F-B121-5A6FFC203D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558" y="376253"/>
            <a:ext cx="1388930" cy="1084262"/>
          </a:xfrm>
          <a:prstGeom prst="rect">
            <a:avLst/>
          </a:prstGeom>
        </p:spPr>
      </p:pic>
      <p:sp>
        <p:nvSpPr>
          <p:cNvPr id="14" name="TextBox 13">
            <a:extLst>
              <a:ext uri="{FF2B5EF4-FFF2-40B4-BE49-F238E27FC236}">
                <a16:creationId xmlns:a16="http://schemas.microsoft.com/office/drawing/2014/main" id="{4FB0979E-4BE4-B968-DB5D-14DFE1BF7DD5}"/>
              </a:ext>
            </a:extLst>
          </p:cNvPr>
          <p:cNvSpPr txBox="1"/>
          <p:nvPr/>
        </p:nvSpPr>
        <p:spPr>
          <a:xfrm>
            <a:off x="675195" y="3573489"/>
            <a:ext cx="7179287" cy="830997"/>
          </a:xfrm>
          <a:prstGeom prst="rect">
            <a:avLst/>
          </a:prstGeom>
          <a:noFill/>
        </p:spPr>
        <p:txBody>
          <a:bodyPr wrap="square">
            <a:spAutoFit/>
          </a:bodyPr>
          <a:lstStyle/>
          <a:p>
            <a:pPr marL="171450" marR="5210" indent="-171450" algn="just">
              <a:buFont typeface="Arial" panose="020B0604020202020204" pitchFamily="34" charset="0"/>
              <a:buChar char="•"/>
            </a:pPr>
            <a:r>
              <a:rPr lang="en-US" sz="1200" dirty="0"/>
              <a:t>Waste transportation crew did not report to security and did not receive site safety induction.</a:t>
            </a:r>
          </a:p>
          <a:p>
            <a:pPr marL="171450" marR="5210" indent="-171450" algn="just">
              <a:buFont typeface="Arial" panose="020B0604020202020204" pitchFamily="34" charset="0"/>
              <a:buChar char="•"/>
            </a:pPr>
            <a:r>
              <a:rPr lang="en-US" sz="1200" dirty="0"/>
              <a:t>Lack a Standard Operating Procedure (SOP) for this activity. </a:t>
            </a:r>
          </a:p>
          <a:p>
            <a:pPr marL="171450" marR="5210" indent="-171450" algn="just">
              <a:buFont typeface="Arial" panose="020B0604020202020204" pitchFamily="34" charset="0"/>
              <a:buChar char="•"/>
            </a:pPr>
            <a:r>
              <a:rPr lang="en-US" sz="1200" dirty="0"/>
              <a:t>Lack of intervention by the crew.</a:t>
            </a:r>
          </a:p>
          <a:p>
            <a:pPr marL="171450" marR="5210" indent="-171450" algn="just">
              <a:buFont typeface="Arial" panose="020B0604020202020204" pitchFamily="34" charset="0"/>
              <a:buChar char="•"/>
            </a:pPr>
            <a:r>
              <a:rPr lang="en-US" sz="1200" dirty="0"/>
              <a:t>Failure to seek assistance when needed</a:t>
            </a:r>
          </a:p>
        </p:txBody>
      </p:sp>
      <p:sp>
        <p:nvSpPr>
          <p:cNvPr id="19" name="TextBox 18">
            <a:extLst>
              <a:ext uri="{FF2B5EF4-FFF2-40B4-BE49-F238E27FC236}">
                <a16:creationId xmlns:a16="http://schemas.microsoft.com/office/drawing/2014/main" id="{DC694FA2-FD8D-08C8-4637-D9737BFCF521}"/>
              </a:ext>
            </a:extLst>
          </p:cNvPr>
          <p:cNvSpPr txBox="1"/>
          <p:nvPr/>
        </p:nvSpPr>
        <p:spPr>
          <a:xfrm>
            <a:off x="719846" y="4821610"/>
            <a:ext cx="7985917" cy="1015663"/>
          </a:xfrm>
          <a:prstGeom prst="rect">
            <a:avLst/>
          </a:prstGeom>
          <a:noFill/>
        </p:spPr>
        <p:txBody>
          <a:bodyPr wrap="square">
            <a:spAutoFit/>
          </a:bodyPr>
          <a:lstStyle/>
          <a:p>
            <a:pPr marL="171450" indent="-171450" algn="just">
              <a:buFont typeface="Arial" panose="020B0604020202020204" pitchFamily="34" charset="0"/>
              <a:buChar char="•"/>
            </a:pPr>
            <a:r>
              <a:rPr lang="en-US" sz="1200" dirty="0">
                <a:ea typeface="MS PGothic" panose="020B0600070205080204" pitchFamily="34" charset="-128"/>
              </a:rPr>
              <a:t>Do you plan your actions and determine the necessary steps to work safely and avoid the line of fire?</a:t>
            </a:r>
          </a:p>
          <a:p>
            <a:pPr marL="171450" indent="-171450" algn="just">
              <a:buFont typeface="Arial" panose="020B0604020202020204" pitchFamily="34" charset="0"/>
              <a:buChar char="•"/>
            </a:pPr>
            <a:r>
              <a:rPr lang="en-US" sz="1200" dirty="0">
                <a:ea typeface="MS PGothic" panose="020B0600070205080204" pitchFamily="34" charset="-128"/>
              </a:rPr>
              <a:t>What measures do you take to ensure you are not distracted at work?</a:t>
            </a:r>
          </a:p>
          <a:p>
            <a:pPr marL="171450" indent="-171450" algn="just">
              <a:buFont typeface="Arial" panose="020B0604020202020204" pitchFamily="34" charset="0"/>
              <a:buChar char="•"/>
            </a:pPr>
            <a:r>
              <a:rPr lang="en-US" sz="1200" dirty="0">
                <a:ea typeface="MS PGothic" panose="020B0600070205080204" pitchFamily="34" charset="-128"/>
              </a:rPr>
              <a:t>Do you provide feedback to supervisors on SOPs for improvement?</a:t>
            </a:r>
          </a:p>
          <a:p>
            <a:pPr marL="171450" indent="-171450" algn="just">
              <a:buFont typeface="Arial" panose="020B0604020202020204" pitchFamily="34" charset="0"/>
              <a:buChar char="•"/>
            </a:pPr>
            <a:r>
              <a:rPr lang="en-US" sz="1200" dirty="0">
                <a:ea typeface="MS PGothic" panose="020B0600070205080204" pitchFamily="34" charset="-128"/>
              </a:rPr>
              <a:t>Do you understand Line of Fire?</a:t>
            </a:r>
          </a:p>
          <a:p>
            <a:pPr marL="171450" indent="-171450" algn="just">
              <a:buFont typeface="Arial" panose="020B0604020202020204" pitchFamily="34" charset="0"/>
              <a:buChar char="•"/>
            </a:pPr>
            <a:endParaRPr lang="en-US" sz="1200" dirty="0">
              <a:solidFill>
                <a:srgbClr val="FF0000"/>
              </a:solidFill>
              <a:ea typeface="MS PGothic" panose="020B0600070205080204" pitchFamily="34" charset="-128"/>
            </a:endParaRPr>
          </a:p>
        </p:txBody>
      </p:sp>
      <p:sp>
        <p:nvSpPr>
          <p:cNvPr id="10" name="Rectangle 9">
            <a:extLst>
              <a:ext uri="{FF2B5EF4-FFF2-40B4-BE49-F238E27FC236}">
                <a16:creationId xmlns:a16="http://schemas.microsoft.com/office/drawing/2014/main" id="{07DB3BD6-152C-38F1-3EDA-0768F9DA214F}"/>
              </a:ext>
            </a:extLst>
          </p:cNvPr>
          <p:cNvSpPr>
            <a:spLocks noChangeArrowheads="1"/>
          </p:cNvSpPr>
          <p:nvPr/>
        </p:nvSpPr>
        <p:spPr bwMode="auto">
          <a:xfrm>
            <a:off x="648125" y="2312931"/>
            <a:ext cx="786862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200" dirty="0"/>
              <a:t>On 11 August 2024 at 13:30, the waste truck crew, comprising the driver and a helper, encountered an incident. After the helper had secured the chains on top of the skip, he attempted to exit by going under the barrier. During this process, he made contact with the barrier, causing it to fall and strike his jaw.</a:t>
            </a:r>
          </a:p>
        </p:txBody>
      </p:sp>
      <p:sp>
        <p:nvSpPr>
          <p:cNvPr id="12" name="Rectangle 17">
            <a:extLst>
              <a:ext uri="{FF2B5EF4-FFF2-40B4-BE49-F238E27FC236}">
                <a16:creationId xmlns:a16="http://schemas.microsoft.com/office/drawing/2014/main" id="{5642A6FF-645F-80EC-3C98-065225795553}"/>
              </a:ext>
            </a:extLst>
          </p:cNvPr>
          <p:cNvSpPr>
            <a:spLocks noChangeArrowheads="1"/>
          </p:cNvSpPr>
          <p:nvPr/>
        </p:nvSpPr>
        <p:spPr bwMode="auto">
          <a:xfrm>
            <a:off x="598269" y="4335526"/>
            <a:ext cx="3056225" cy="369332"/>
          </a:xfrm>
          <a:prstGeom prst="rect">
            <a:avLst/>
          </a:prstGeom>
          <a:noFill/>
          <a:ln w="9525">
            <a:noFill/>
            <a:miter lim="800000"/>
            <a:headEnd/>
            <a:tailEnd/>
          </a:ln>
        </p:spPr>
        <p:txBody>
          <a:bodyPr wrap="square">
            <a:spAutoFit/>
          </a:bodyPr>
          <a:lstStyle/>
          <a:p>
            <a:pPr>
              <a:defRPr/>
            </a:pPr>
            <a:r>
              <a:rPr lang="en-US" b="1" dirty="0">
                <a:solidFill>
                  <a:schemeClr val="accent1"/>
                </a:solidFill>
                <a:cs typeface="Arial" panose="020B0604020202020204" pitchFamily="34" charset="0"/>
              </a:rPr>
              <a:t>Engagement Questions: </a:t>
            </a:r>
          </a:p>
        </p:txBody>
      </p:sp>
      <p:sp>
        <p:nvSpPr>
          <p:cNvPr id="64" name="Freeform 132">
            <a:extLst>
              <a:ext uri="{FF2B5EF4-FFF2-40B4-BE49-F238E27FC236}">
                <a16:creationId xmlns:a16="http://schemas.microsoft.com/office/drawing/2014/main" id="{54EEFF28-5A0A-E4EB-56C3-5B689A4DBEA9}"/>
              </a:ext>
            </a:extLst>
          </p:cNvPr>
          <p:cNvSpPr/>
          <p:nvPr/>
        </p:nvSpPr>
        <p:spPr bwMode="auto">
          <a:xfrm>
            <a:off x="11472153" y="5400971"/>
            <a:ext cx="330102" cy="242182"/>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pic>
        <p:nvPicPr>
          <p:cNvPr id="20" name="Picture 19" descr="A cartoon character holding pipes&#10;&#10;Description automatically generated">
            <a:extLst>
              <a:ext uri="{FF2B5EF4-FFF2-40B4-BE49-F238E27FC236}">
                <a16:creationId xmlns:a16="http://schemas.microsoft.com/office/drawing/2014/main" id="{4F778D2D-B6C5-FC60-A245-3FFEC28A5A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75702" y="332143"/>
            <a:ext cx="1116298" cy="1116298"/>
          </a:xfrm>
          <a:prstGeom prst="rect">
            <a:avLst/>
          </a:prstGeom>
        </p:spPr>
      </p:pic>
      <p:grpSp>
        <p:nvGrpSpPr>
          <p:cNvPr id="21" name="Group 131">
            <a:extLst>
              <a:ext uri="{FF2B5EF4-FFF2-40B4-BE49-F238E27FC236}">
                <a16:creationId xmlns:a16="http://schemas.microsoft.com/office/drawing/2014/main" id="{BD905AFC-C97B-019D-1180-FC06815D41CB}"/>
              </a:ext>
            </a:extLst>
          </p:cNvPr>
          <p:cNvGrpSpPr>
            <a:grpSpLocks/>
          </p:cNvGrpSpPr>
          <p:nvPr/>
        </p:nvGrpSpPr>
        <p:grpSpPr bwMode="auto">
          <a:xfrm>
            <a:off x="11481302" y="3345141"/>
            <a:ext cx="256981" cy="296129"/>
            <a:chOff x="3504" y="544"/>
            <a:chExt cx="2287" cy="1855"/>
          </a:xfrm>
        </p:grpSpPr>
        <p:sp>
          <p:nvSpPr>
            <p:cNvPr id="24" name="Line 129">
              <a:extLst>
                <a:ext uri="{FF2B5EF4-FFF2-40B4-BE49-F238E27FC236}">
                  <a16:creationId xmlns:a16="http://schemas.microsoft.com/office/drawing/2014/main" id="{5881B850-4B90-1A83-C213-D812CB0B07E7}"/>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5" name="Line 130">
              <a:extLst>
                <a:ext uri="{FF2B5EF4-FFF2-40B4-BE49-F238E27FC236}">
                  <a16:creationId xmlns:a16="http://schemas.microsoft.com/office/drawing/2014/main" id="{83391804-EFC9-E036-0AA1-A7875CC1F4C2}"/>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pic>
        <p:nvPicPr>
          <p:cNvPr id="11" name="Picture 10" descr="A person in blue overalls standing next to a large container">
            <a:extLst>
              <a:ext uri="{FF2B5EF4-FFF2-40B4-BE49-F238E27FC236}">
                <a16:creationId xmlns:a16="http://schemas.microsoft.com/office/drawing/2014/main" id="{252E06DC-866A-640C-2602-3C55EEA1454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162986" y="3988127"/>
            <a:ext cx="2715188" cy="1854693"/>
          </a:xfrm>
          <a:prstGeom prst="rect">
            <a:avLst/>
          </a:prstGeom>
        </p:spPr>
      </p:pic>
    </p:spTree>
    <p:extLst>
      <p:ext uri="{BB962C8B-B14F-4D97-AF65-F5344CB8AC3E}">
        <p14:creationId xmlns:p14="http://schemas.microsoft.com/office/powerpoint/2010/main" val="296422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92880</DocId>
    <ImageCreateDate xmlns="4880E4F8-4B7D-4BDD-91E3-E10D47036ECA"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F8EBC0-8F94-47F8-BCC7-453F16FE13FB}">
  <ds:schemaRefs>
    <ds:schemaRef ds:uri="http://schemas.microsoft.com/office/2006/metadata/properties"/>
    <ds:schemaRef ds:uri="http://schemas.microsoft.com/office/infopath/2007/PartnerControls"/>
    <ds:schemaRef ds:uri="4880e4f8-4b7d-4bdd-91e3-e10d47036eca"/>
    <ds:schemaRef ds:uri="4880E4F8-4B7D-4BDD-91E3-E10D47036ECA"/>
    <ds:schemaRef ds:uri="http://schemas.microsoft.com/sharepoint/v3/fields"/>
  </ds:schemaRefs>
</ds:datastoreItem>
</file>

<file path=customXml/itemProps2.xml><?xml version="1.0" encoding="utf-8"?>
<ds:datastoreItem xmlns:ds="http://schemas.openxmlformats.org/officeDocument/2006/customXml" ds:itemID="{34601E09-7CA1-4D6D-A5A4-0FBC495A9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880E4F8-4B7D-4BDD-91E3-E10D47036ECA"/>
    <ds:schemaRef ds:uri="http://schemas.microsoft.com/sharepoint/v3/fields"/>
    <ds:schemaRef ds:uri="4880e4f8-4b7d-4bdd-91e3-e10d47036eca"/>
    <ds:schemaRef ds:uri="9d51eac6-a7d5-47f5-a119-63d146adb1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067E25-7DA8-4919-88CE-AC8DB4D05B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1859</TotalTime>
  <Words>402</Words>
  <Application>Microsoft Office PowerPoint</Application>
  <PresentationFormat>Widescreen</PresentationFormat>
  <Paragraphs>37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1_Office Theme</vt:lpstr>
      <vt:lpstr>Learning From Incident - First Alert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LTI-12 - 11692222 - Helper jaw injury while replacing waste skid - 1st Alert</dc:title>
  <dc:creator>Balushi, Sumaiya MSE36</dc:creator>
  <cp:lastModifiedBy>Masroori, Ahmed MSE31</cp:lastModifiedBy>
  <cp:revision>93</cp:revision>
  <dcterms:created xsi:type="dcterms:W3CDTF">2023-01-18T05:52:34Z</dcterms:created>
  <dcterms:modified xsi:type="dcterms:W3CDTF">2024-08-20T10:07:48Z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