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524" r:id="rId2"/>
    <p:sldId id="2147482525"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wahi, Ahmed MSE34" userId="e41cf67c-bf06-4715-b50f-6c746bdcc7f2" providerId="ADAL" clId="{17FA4885-9E07-4C8D-80D7-68FED0DF4E3F}"/>
    <pc:docChg chg="custSel modSld">
      <pc:chgData name="Rawahi, Ahmed MSE34" userId="e41cf67c-bf06-4715-b50f-6c746bdcc7f2" providerId="ADAL" clId="{17FA4885-9E07-4C8D-80D7-68FED0DF4E3F}" dt="2025-03-17T05:03:59.777" v="29" actId="313"/>
      <pc:docMkLst>
        <pc:docMk/>
      </pc:docMkLst>
      <pc:sldChg chg="modSp mod">
        <pc:chgData name="Rawahi, Ahmed MSE34" userId="e41cf67c-bf06-4715-b50f-6c746bdcc7f2" providerId="ADAL" clId="{17FA4885-9E07-4C8D-80D7-68FED0DF4E3F}" dt="2025-03-17T05:03:59.777" v="29" actId="313"/>
        <pc:sldMkLst>
          <pc:docMk/>
          <pc:sldMk cId="849457920" sldId="2147482524"/>
        </pc:sldMkLst>
        <pc:graphicFrameChg chg="modGraphic">
          <ac:chgData name="Rawahi, Ahmed MSE34" userId="e41cf67c-bf06-4715-b50f-6c746bdcc7f2" providerId="ADAL" clId="{17FA4885-9E07-4C8D-80D7-68FED0DF4E3F}" dt="2025-03-17T05:03:59.777" v="29" actId="313"/>
          <ac:graphicFrameMkLst>
            <pc:docMk/>
            <pc:sldMk cId="849457920" sldId="2147482524"/>
            <ac:graphicFrameMk id="2" creationId="{B952BF0D-661C-DA64-3B9C-A79D04CB502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79734-C320-470B-AEA9-FCA355F85206}" type="datetimeFigureOut">
              <a:rPr lang="en-US" smtClean="0"/>
              <a:t>17/03/2025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F4F60-9962-46CE-ABC9-78611F8EE71C}" type="slidenum">
              <a:rPr lang="en-US" smtClean="0"/>
              <a:t>‹#›</a:t>
            </a:fld>
            <a:endParaRPr lang="en-US"/>
          </a:p>
        </p:txBody>
      </p:sp>
    </p:spTree>
    <p:extLst>
      <p:ext uri="{BB962C8B-B14F-4D97-AF65-F5344CB8AC3E}">
        <p14:creationId xmlns:p14="http://schemas.microsoft.com/office/powerpoint/2010/main" val="126093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7784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4593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69113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17/03/2025</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170171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237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7905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45382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17/03/2025</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84323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17/03/2025</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78103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17/03/2025</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3332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40958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063893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17/03/2025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829507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593565"/>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 10.08.2024 at 18:20 during the erection of vent stack, a mechanical crew were trying to align the structure with the base plate's bolts.  A Mechanical Fitter was holding a wooden piece underneath the base plate to align with one of the bolts while another crew member was hammering the wooden piece to align the bolt with the hole. Unfortunately, the Mechanical Fitter placed his fingers in the line of fire under the wooden piece, which he was holding in position, resulting in a finger crush injury on the right-hand ring and little finger when the vent stack was seated.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7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worker was heavily focused on completing the task, not realizing his hand was in the line of fire.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correct method for re-aligning the bolts and base plate holes was not followed.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Lack of the intervention by the crew.</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Do you look for possible pinch points before you start a task?</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Do you plan your actions and determine the necessary steps to work safely and avoid the line of fire?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What measures do you take to ensure you are not distracted at work – many accidents occur you are not giving your full attention to the task?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Do you engage in any work task when you place hands or fingers where you cannot see them.  What precautions do you take to avoid this?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6" name="Picture 5">
            <a:extLst>
              <a:ext uri="{FF2B5EF4-FFF2-40B4-BE49-F238E27FC236}">
                <a16:creationId xmlns:a16="http://schemas.microsoft.com/office/drawing/2014/main" id="{BDF77D2E-51BE-C43D-A049-F3BE6B80F7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01370" y="1566249"/>
            <a:ext cx="1419496" cy="1382861"/>
          </a:xfrm>
          <a:prstGeom prst="rect">
            <a:avLst/>
          </a:prstGeom>
        </p:spPr>
      </p:pic>
      <p:pic>
        <p:nvPicPr>
          <p:cNvPr id="17" name="Picture 16">
            <a:extLst>
              <a:ext uri="{FF2B5EF4-FFF2-40B4-BE49-F238E27FC236}">
                <a16:creationId xmlns:a16="http://schemas.microsoft.com/office/drawing/2014/main" id="{1353D319-9CD2-D407-E8B0-E63B7134B9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05764" y="1614751"/>
            <a:ext cx="1844155" cy="1375928"/>
          </a:xfrm>
          <a:prstGeom prst="rect">
            <a:avLst/>
          </a:prstGeom>
        </p:spPr>
      </p:pic>
      <p:sp>
        <p:nvSpPr>
          <p:cNvPr id="18" name="Arrow: Up 17">
            <a:extLst>
              <a:ext uri="{FF2B5EF4-FFF2-40B4-BE49-F238E27FC236}">
                <a16:creationId xmlns:a16="http://schemas.microsoft.com/office/drawing/2014/main" id="{4EB7FBCF-2DAA-3C92-A4B8-37AE93B2F44C}"/>
              </a:ext>
            </a:extLst>
          </p:cNvPr>
          <p:cNvSpPr/>
          <p:nvPr/>
        </p:nvSpPr>
        <p:spPr>
          <a:xfrm>
            <a:off x="9505106" y="2582619"/>
            <a:ext cx="287383" cy="710659"/>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31">
            <a:extLst>
              <a:ext uri="{FF2B5EF4-FFF2-40B4-BE49-F238E27FC236}">
                <a16:creationId xmlns:a16="http://schemas.microsoft.com/office/drawing/2014/main" id="{024A4F6E-0C51-ED7F-6842-D32AF80BBE2C}"/>
              </a:ext>
            </a:extLst>
          </p:cNvPr>
          <p:cNvGrpSpPr>
            <a:grpSpLocks/>
          </p:cNvGrpSpPr>
          <p:nvPr/>
        </p:nvGrpSpPr>
        <p:grpSpPr bwMode="auto">
          <a:xfrm>
            <a:off x="10610404" y="2825996"/>
            <a:ext cx="256981" cy="296129"/>
            <a:chOff x="3504" y="544"/>
            <a:chExt cx="2287" cy="1855"/>
          </a:xfrm>
        </p:grpSpPr>
        <p:sp>
          <p:nvSpPr>
            <p:cNvPr id="20" name="Line 129">
              <a:extLst>
                <a:ext uri="{FF2B5EF4-FFF2-40B4-BE49-F238E27FC236}">
                  <a16:creationId xmlns:a16="http://schemas.microsoft.com/office/drawing/2014/main" id="{DE8E81D4-5591-BD3D-6A6E-CEEDB7EEB289}"/>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 name="Line 130">
              <a:extLst>
                <a:ext uri="{FF2B5EF4-FFF2-40B4-BE49-F238E27FC236}">
                  <a16:creationId xmlns:a16="http://schemas.microsoft.com/office/drawing/2014/main" id="{E9D3E8A9-EBEC-978B-EAE3-4DBAD713A369}"/>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22" name="Freeform 132">
            <a:extLst>
              <a:ext uri="{FF2B5EF4-FFF2-40B4-BE49-F238E27FC236}">
                <a16:creationId xmlns:a16="http://schemas.microsoft.com/office/drawing/2014/main" id="{0B8BF452-5176-109B-7E0C-500AEFA26619}"/>
              </a:ext>
            </a:extLst>
          </p:cNvPr>
          <p:cNvSpPr/>
          <p:nvPr/>
        </p:nvSpPr>
        <p:spPr bwMode="auto">
          <a:xfrm>
            <a:off x="11472153" y="5400971"/>
            <a:ext cx="330102" cy="24218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23" name="Picture 22">
            <a:extLst>
              <a:ext uri="{FF2B5EF4-FFF2-40B4-BE49-F238E27FC236}">
                <a16:creationId xmlns:a16="http://schemas.microsoft.com/office/drawing/2014/main" id="{301F21DC-F5D8-7296-2082-09E2E0AA51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593005" y="4075467"/>
            <a:ext cx="1766239" cy="1655535"/>
          </a:xfrm>
          <a:prstGeom prst="rect">
            <a:avLst/>
          </a:prstGeom>
        </p:spPr>
      </p:pic>
      <p:sp>
        <p:nvSpPr>
          <p:cNvPr id="24" name="TextBox 23">
            <a:extLst>
              <a:ext uri="{FF2B5EF4-FFF2-40B4-BE49-F238E27FC236}">
                <a16:creationId xmlns:a16="http://schemas.microsoft.com/office/drawing/2014/main" id="{E3407C13-2A95-D1EE-D5FC-F8395D6F1DA3}"/>
              </a:ext>
            </a:extLst>
          </p:cNvPr>
          <p:cNvSpPr txBox="1"/>
          <p:nvPr/>
        </p:nvSpPr>
        <p:spPr>
          <a:xfrm>
            <a:off x="394208" y="6295597"/>
            <a:ext cx="8694898" cy="338554"/>
          </a:xfrm>
          <a:prstGeom prst="rect">
            <a:avLst/>
          </a:prstGeom>
          <a:solidFill>
            <a:srgbClr val="0070C0"/>
          </a:solidFill>
        </p:spPr>
        <p:txBody>
          <a:bodyPr wrap="square" rtlCol="0">
            <a:spAutoFit/>
          </a:bodyPr>
          <a:lstStyle/>
          <a:p>
            <a:pPr marL="0" marR="2936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Be aware of your hand positions and ALWAYS avoid the line of fire!</a:t>
            </a:r>
          </a:p>
        </p:txBody>
      </p:sp>
      <p:graphicFrame>
        <p:nvGraphicFramePr>
          <p:cNvPr id="2" name="Table 1">
            <a:extLst>
              <a:ext uri="{FF2B5EF4-FFF2-40B4-BE49-F238E27FC236}">
                <a16:creationId xmlns:a16="http://schemas.microsoft.com/office/drawing/2014/main" id="{B952BF0D-661C-DA64-3B9C-A79D04CB502E}"/>
              </a:ext>
            </a:extLst>
          </p:cNvPr>
          <p:cNvGraphicFramePr>
            <a:graphicFrameLocks noGrp="1"/>
          </p:cNvGraphicFramePr>
          <p:nvPr>
            <p:extLst>
              <p:ext uri="{D42A27DB-BD31-4B8C-83A1-F6EECF244321}">
                <p14:modId xmlns:p14="http://schemas.microsoft.com/office/powerpoint/2010/main" val="1532982925"/>
              </p:ext>
            </p:extLst>
          </p:nvPr>
        </p:nvGraphicFramePr>
        <p:xfrm>
          <a:off x="492585" y="539641"/>
          <a:ext cx="11553338" cy="45720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0000"/>
                    </a:ext>
                  </a:extLst>
                </a:gridCol>
                <a:gridCol w="1024521">
                  <a:extLst>
                    <a:ext uri="{9D8B030D-6E8A-4147-A177-3AD203B41FA5}">
                      <a16:colId xmlns:a16="http://schemas.microsoft.com/office/drawing/2014/main" val="20001"/>
                    </a:ext>
                  </a:extLst>
                </a:gridCol>
                <a:gridCol w="1040674">
                  <a:extLst>
                    <a:ext uri="{9D8B030D-6E8A-4147-A177-3AD203B41FA5}">
                      <a16:colId xmlns:a16="http://schemas.microsoft.com/office/drawing/2014/main" val="20002"/>
                    </a:ext>
                  </a:extLst>
                </a:gridCol>
                <a:gridCol w="894080">
                  <a:extLst>
                    <a:ext uri="{9D8B030D-6E8A-4147-A177-3AD203B41FA5}">
                      <a16:colId xmlns:a16="http://schemas.microsoft.com/office/drawing/2014/main" val="20003"/>
                    </a:ext>
                  </a:extLst>
                </a:gridCol>
                <a:gridCol w="1717040">
                  <a:extLst>
                    <a:ext uri="{9D8B030D-6E8A-4147-A177-3AD203B41FA5}">
                      <a16:colId xmlns:a16="http://schemas.microsoft.com/office/drawing/2014/main" val="20004"/>
                    </a:ext>
                  </a:extLst>
                </a:gridCol>
                <a:gridCol w="1595120">
                  <a:extLst>
                    <a:ext uri="{9D8B030D-6E8A-4147-A177-3AD203B41FA5}">
                      <a16:colId xmlns:a16="http://schemas.microsoft.com/office/drawing/2014/main" val="20005"/>
                    </a:ext>
                  </a:extLst>
                </a:gridCol>
                <a:gridCol w="1442720">
                  <a:extLst>
                    <a:ext uri="{9D8B030D-6E8A-4147-A177-3AD203B41FA5}">
                      <a16:colId xmlns:a16="http://schemas.microsoft.com/office/drawing/2014/main" val="20006"/>
                    </a:ext>
                  </a:extLst>
                </a:gridCol>
                <a:gridCol w="741680">
                  <a:extLst>
                    <a:ext uri="{9D8B030D-6E8A-4147-A177-3AD203B41FA5}">
                      <a16:colId xmlns:a16="http://schemas.microsoft.com/office/drawing/2014/main" val="20007"/>
                    </a:ext>
                  </a:extLst>
                </a:gridCol>
                <a:gridCol w="1117600">
                  <a:extLst>
                    <a:ext uri="{9D8B030D-6E8A-4147-A177-3AD203B41FA5}">
                      <a16:colId xmlns:a16="http://schemas.microsoft.com/office/drawing/2014/main" val="20008"/>
                    </a:ext>
                  </a:extLst>
                </a:gridCol>
                <a:gridCol w="1334674">
                  <a:extLst>
                    <a:ext uri="{9D8B030D-6E8A-4147-A177-3AD203B41FA5}">
                      <a16:colId xmlns:a16="http://schemas.microsoft.com/office/drawing/2014/main" val="20009"/>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latin typeface="+mn-lt"/>
                        </a:rPr>
                        <a:t>Date:</a:t>
                      </a:r>
                    </a:p>
                    <a:p>
                      <a:pPr algn="r"/>
                      <a:r>
                        <a:rPr kumimoji="0" lang="en-GB" sz="1200" b="1" u="none" strike="noStrike" kern="1200" cap="none" spc="0" normalizeH="0" baseline="0" noProof="0" dirty="0">
                          <a:ln>
                            <a:noFill/>
                          </a:ln>
                          <a:solidFill>
                            <a:prstClr val="black"/>
                          </a:solidFill>
                          <a:effectLst/>
                          <a:uLnTx/>
                          <a:uFillTx/>
                          <a:latin typeface="+mn-lt"/>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10/08/2024 </a:t>
                      </a:r>
                      <a:r>
                        <a:rPr kumimoji="0" lang="en-GB" sz="1200" b="1" u="none" strike="noStrike" kern="1200" cap="none" spc="0" normalizeH="0" baseline="0" noProof="0" dirty="0">
                          <a:ln>
                            <a:noFill/>
                          </a:ln>
                          <a:solidFill>
                            <a:srgbClr val="4472C4"/>
                          </a:solidFill>
                          <a:effectLst/>
                          <a:uLnTx/>
                          <a:uFillTx/>
                          <a:latin typeface="+mn-lt"/>
                        </a:rPr>
                        <a:t>06:20  PM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Incident title: </a:t>
                      </a:r>
                    </a:p>
                    <a:p>
                      <a:pPr marL="0" marR="0" lvl="0" indent="0" algn="r" defTabSz="914400" rtl="0" eaLnBrk="1" fontAlgn="auto" latinLnBrk="0" hangingPunct="1">
                        <a:lnSpc>
                          <a:spcPct val="100000"/>
                        </a:lnSpc>
                        <a:spcBef>
                          <a:spcPts val="0"/>
                        </a:spcBef>
                        <a:spcAft>
                          <a:spcPts val="0"/>
                        </a:spcAft>
                        <a:buClrTx/>
                        <a:buSzTx/>
                        <a:buFontTx/>
                        <a:buNone/>
                        <a:defRPr/>
                      </a:pPr>
                      <a:r>
                        <a:rPr kumimoji="0" lang="en-GB" sz="1200" b="1" u="none" strike="noStrike" kern="1200" cap="none" spc="0" normalizeH="0" baseline="0" noProof="0" dirty="0">
                          <a:ln>
                            <a:noFill/>
                          </a:ln>
                          <a:solidFill>
                            <a:prstClr val="black"/>
                          </a:solidFill>
                          <a:effectLst/>
                          <a:uLnTx/>
                          <a:uFillTx/>
                          <a:latin typeface="+mn-lt"/>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LTI#11 </a:t>
                      </a:r>
                    </a:p>
                    <a:p>
                      <a:r>
                        <a:rPr kumimoji="0" lang="en-GB" sz="1200" b="1" i="0" u="none" strike="noStrike" kern="1200" cap="none" spc="0" normalizeH="0" baseline="0" dirty="0">
                          <a:ln>
                            <a:noFill/>
                          </a:ln>
                          <a:solidFill>
                            <a:srgbClr val="4472C4"/>
                          </a:solidFill>
                          <a:effectLst/>
                          <a:uLnTx/>
                          <a:uFillTx/>
                          <a:latin typeface="+mn-lt"/>
                          <a:ea typeface="+mn-ea"/>
                          <a:cs typeface="+mn-cs"/>
                        </a:rPr>
                        <a:t>1169216</a:t>
                      </a:r>
                      <a:endParaRPr kumimoji="0" lang="en-US" sz="1200" b="1" i="0"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u="none" strike="noStrike" kern="1200" cap="none" spc="0" normalizeH="0" baseline="0" noProof="0" dirty="0">
                          <a:ln>
                            <a:noFill/>
                          </a:ln>
                          <a:solidFill>
                            <a:prstClr val="black"/>
                          </a:solidFill>
                          <a:effectLst/>
                          <a:uLnTx/>
                          <a:uFillTx/>
                          <a:latin typeface="+mn-lt"/>
                        </a:rPr>
                        <a:t>Risk Category: </a:t>
                      </a:r>
                    </a:p>
                    <a:p>
                      <a:pPr marL="0" marR="0" lvl="0" indent="0" algn="r" defTabSz="914400" rtl="0" eaLnBrk="1" fontAlgn="auto" latinLnBrk="0" hangingPunct="1">
                        <a:lnSpc>
                          <a:spcPct val="100000"/>
                        </a:lnSpc>
                        <a:spcBef>
                          <a:spcPts val="0"/>
                        </a:spcBef>
                        <a:spcAft>
                          <a:spcPts val="0"/>
                        </a:spcAft>
                        <a:buClrTx/>
                        <a:buSzTx/>
                        <a:buFontTx/>
                        <a:buNone/>
                        <a:defRPr/>
                      </a:pPr>
                      <a:r>
                        <a:rPr lang="en-US" sz="1200" b="1" kern="1200" noProof="0" dirty="0">
                          <a:solidFill>
                            <a:schemeClr val="tx1"/>
                          </a:solidFill>
                          <a:latin typeface="+mn-lt"/>
                        </a:rPr>
                        <a:t>Injury / Asset Damaged:</a:t>
                      </a:r>
                      <a:endParaRPr lang="en-US" sz="1200" b="1" kern="1200" dirty="0">
                        <a:solidFill>
                          <a:schemeClr val="tx1"/>
                        </a:solidFill>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Crash between </a:t>
                      </a:r>
                    </a:p>
                    <a:p>
                      <a:r>
                        <a:rPr kumimoji="0" lang="en-US" sz="1200" b="1" i="0" u="none" strike="noStrike" kern="1200" cap="none" spc="0" normalizeH="0" baseline="0" noProof="0">
                          <a:ln>
                            <a:noFill/>
                          </a:ln>
                          <a:solidFill>
                            <a:srgbClr val="4472C4"/>
                          </a:solidFill>
                          <a:effectLst/>
                          <a:uLnTx/>
                          <a:uFillTx/>
                          <a:latin typeface="+mn-lt"/>
                          <a:ea typeface="+mn-ea"/>
                          <a:cs typeface="+mn-cs"/>
                        </a:rPr>
                        <a:t>Finger Injury </a:t>
                      </a:r>
                      <a:endParaRPr kumimoji="0" lang="en-US" sz="1200" b="1" u="none" strike="noStrike" kern="1200" cap="none" spc="0" normalizeH="0" baseline="0" noProof="0" dirty="0">
                        <a:ln>
                          <a:noFill/>
                        </a:ln>
                        <a:solidFill>
                          <a:srgbClr val="4472C4"/>
                        </a:solidFill>
                        <a:effectLst/>
                        <a:uLnTx/>
                        <a:uFillTx/>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Actual Severity:</a:t>
                      </a:r>
                    </a:p>
                    <a:p>
                      <a:pPr algn="r"/>
                      <a:r>
                        <a:rPr kumimoji="0" lang="en-US" sz="1200" b="1" u="none" strike="noStrike" kern="1200" cap="none" spc="0" normalizeH="0" baseline="0" noProof="0" dirty="0">
                          <a:ln>
                            <a:noFill/>
                          </a:ln>
                          <a:solidFill>
                            <a:prstClr val="black"/>
                          </a:solidFill>
                          <a:effectLst/>
                          <a:uLnTx/>
                          <a:uFillTx/>
                          <a:latin typeface="+mn-lt"/>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3P</a:t>
                      </a:r>
                      <a:endParaRPr kumimoji="0" lang="en-GB" sz="1200" b="0" u="none" strike="noStrike" kern="1200" cap="none" spc="0" normalizeH="0" baseline="0" noProof="0" dirty="0">
                        <a:ln>
                          <a:noFill/>
                        </a:ln>
                        <a:solidFill>
                          <a:srgbClr val="4472C4"/>
                        </a:solidFill>
                        <a:effectLst/>
                        <a:uLnTx/>
                        <a:uFillTx/>
                        <a:latin typeface="+mn-lt"/>
                      </a:endParaRPr>
                    </a:p>
                    <a:p>
                      <a:r>
                        <a:rPr kumimoji="0" lang="en-GB" sz="1200" b="1" u="none" strike="noStrike" kern="1200" cap="none" spc="0" normalizeH="0" baseline="0" noProof="0" dirty="0">
                          <a:ln>
                            <a:noFill/>
                          </a:ln>
                          <a:solidFill>
                            <a:srgbClr val="4472C4"/>
                          </a:solidFill>
                          <a:effectLst/>
                          <a:uLnTx/>
                          <a:uFillTx/>
                          <a:latin typeface="+mn-lt"/>
                        </a:rPr>
                        <a:t>C3P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Structure erection </a:t>
                      </a:r>
                      <a:r>
                        <a:rPr kumimoji="0" lang="en-GB" sz="1200" b="1" u="none" strike="noStrike" kern="1200" cap="none" spc="0" normalizeH="0" baseline="0" dirty="0">
                          <a:ln>
                            <a:noFill/>
                          </a:ln>
                          <a:solidFill>
                            <a:srgbClr val="4472C4"/>
                          </a:solidFill>
                          <a:effectLst/>
                          <a:uLnTx/>
                          <a:uFillTx/>
                          <a:latin typeface="+mn-lt"/>
                          <a:ea typeface="+mn-ea"/>
                          <a:cs typeface="+mn-cs"/>
                        </a:rPr>
                        <a:t>LEKHWAIR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4945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7" name="Rectangle 6">
            <a:extLst>
              <a:ext uri="{FF2B5EF4-FFF2-40B4-BE49-F238E27FC236}">
                <a16:creationId xmlns:a16="http://schemas.microsoft.com/office/drawing/2014/main" id="{4D883F2B-B3CE-4AB4-AB99-0AA90A5717A9}"/>
              </a:ext>
            </a:extLst>
          </p:cNvPr>
          <p:cNvSpPr/>
          <p:nvPr/>
        </p:nvSpPr>
        <p:spPr>
          <a:xfrm>
            <a:off x="631902" y="2085242"/>
            <a:ext cx="10928195" cy="423192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that the method statements/SOPs cover all aspects of the task including risk involved and safety mitigations?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that your employees understand the Line of Fire hazards associated with their work?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that competency level of your employees is maintained?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that your employees are aware of the emergency protocol?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that the workers are aware of their authority to stop unsafe work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 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3" name="Left Arrow 10">
            <a:hlinkClick r:id="rId4" action="ppaction://hlinksldjump"/>
            <a:extLst>
              <a:ext uri="{FF2B5EF4-FFF2-40B4-BE49-F238E27FC236}">
                <a16:creationId xmlns:a16="http://schemas.microsoft.com/office/drawing/2014/main" id="{14E36989-7306-B1D5-CFA9-876DEE9C838F}"/>
              </a:ext>
            </a:extLst>
          </p:cNvPr>
          <p:cNvSpPr/>
          <p:nvPr/>
        </p:nvSpPr>
        <p:spPr>
          <a:xfrm>
            <a:off x="191718" y="6317170"/>
            <a:ext cx="1413165" cy="471055"/>
          </a:xfrm>
          <a:prstGeom prst="leftArrow">
            <a:avLst/>
          </a:prstGeom>
          <a:solidFill>
            <a:srgbClr val="FFC000"/>
          </a:solidFill>
          <a:ln>
            <a:solidFill>
              <a:schemeClr val="bg1">
                <a:lumMod val="65000"/>
              </a:schemeClr>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10541" cmpd="sng">
                  <a:solidFill>
                    <a:srgbClr val="DDDDDD">
                      <a:shade val="88000"/>
                      <a:satMod val="110000"/>
                    </a:srgbClr>
                  </a:solidFill>
                  <a:prstDash val="solid"/>
                </a:ln>
                <a:solidFill>
                  <a:prstClr val="black"/>
                </a:solidFill>
                <a:effectLst/>
                <a:uLnTx/>
                <a:uFillTx/>
                <a:latin typeface="Calibri" panose="020F0502020204030204"/>
                <a:ea typeface="+mn-ea"/>
                <a:cs typeface="+mn-cs"/>
              </a:rPr>
              <a:t>Table of contents</a:t>
            </a:r>
          </a:p>
        </p:txBody>
      </p:sp>
      <p:sp>
        <p:nvSpPr>
          <p:cNvPr id="9" name="Rectangle 8">
            <a:extLst>
              <a:ext uri="{FF2B5EF4-FFF2-40B4-BE49-F238E27FC236}">
                <a16:creationId xmlns:a16="http://schemas.microsoft.com/office/drawing/2014/main" id="{BCC72EC6-3C7F-B0CD-2C91-CD5E19018BAE}"/>
              </a:ext>
            </a:extLst>
          </p:cNvPr>
          <p:cNvSpPr/>
          <p:nvPr/>
        </p:nvSpPr>
        <p:spPr>
          <a:xfrm>
            <a:off x="541219" y="1381123"/>
            <a:ext cx="11650781" cy="523220"/>
          </a:xfrm>
          <a:prstGeom prst="rect">
            <a:avLst/>
          </a:prstGeom>
        </p:spPr>
        <p:txBody>
          <a:bodyPr wrap="square">
            <a:spAutoFit/>
          </a:bodyPr>
          <a:lstStyle/>
          <a:p>
            <a:pPr marL="342900" marR="0" lvl="0" indent="127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As a learning from this incident and to ensure continual improvement, all contract managers must review their HSE risk management against the questions asked below        </a:t>
            </a:r>
          </a:p>
        </p:txBody>
      </p:sp>
      <p:graphicFrame>
        <p:nvGraphicFramePr>
          <p:cNvPr id="4" name="Table 3">
            <a:extLst>
              <a:ext uri="{FF2B5EF4-FFF2-40B4-BE49-F238E27FC236}">
                <a16:creationId xmlns:a16="http://schemas.microsoft.com/office/drawing/2014/main" id="{045088C7-EDD4-6884-DE8E-501219DD40E7}"/>
              </a:ext>
            </a:extLst>
          </p:cNvPr>
          <p:cNvGraphicFramePr>
            <a:graphicFrameLocks noGrp="1"/>
          </p:cNvGraphicFramePr>
          <p:nvPr/>
        </p:nvGraphicFramePr>
        <p:xfrm>
          <a:off x="492585" y="539641"/>
          <a:ext cx="11553338" cy="45720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0000"/>
                    </a:ext>
                  </a:extLst>
                </a:gridCol>
                <a:gridCol w="1024521">
                  <a:extLst>
                    <a:ext uri="{9D8B030D-6E8A-4147-A177-3AD203B41FA5}">
                      <a16:colId xmlns:a16="http://schemas.microsoft.com/office/drawing/2014/main" val="20001"/>
                    </a:ext>
                  </a:extLst>
                </a:gridCol>
                <a:gridCol w="1040674">
                  <a:extLst>
                    <a:ext uri="{9D8B030D-6E8A-4147-A177-3AD203B41FA5}">
                      <a16:colId xmlns:a16="http://schemas.microsoft.com/office/drawing/2014/main" val="20002"/>
                    </a:ext>
                  </a:extLst>
                </a:gridCol>
                <a:gridCol w="894080">
                  <a:extLst>
                    <a:ext uri="{9D8B030D-6E8A-4147-A177-3AD203B41FA5}">
                      <a16:colId xmlns:a16="http://schemas.microsoft.com/office/drawing/2014/main" val="20003"/>
                    </a:ext>
                  </a:extLst>
                </a:gridCol>
                <a:gridCol w="1717040">
                  <a:extLst>
                    <a:ext uri="{9D8B030D-6E8A-4147-A177-3AD203B41FA5}">
                      <a16:colId xmlns:a16="http://schemas.microsoft.com/office/drawing/2014/main" val="20004"/>
                    </a:ext>
                  </a:extLst>
                </a:gridCol>
                <a:gridCol w="1595120">
                  <a:extLst>
                    <a:ext uri="{9D8B030D-6E8A-4147-A177-3AD203B41FA5}">
                      <a16:colId xmlns:a16="http://schemas.microsoft.com/office/drawing/2014/main" val="20005"/>
                    </a:ext>
                  </a:extLst>
                </a:gridCol>
                <a:gridCol w="1442720">
                  <a:extLst>
                    <a:ext uri="{9D8B030D-6E8A-4147-A177-3AD203B41FA5}">
                      <a16:colId xmlns:a16="http://schemas.microsoft.com/office/drawing/2014/main" val="20006"/>
                    </a:ext>
                  </a:extLst>
                </a:gridCol>
                <a:gridCol w="741680">
                  <a:extLst>
                    <a:ext uri="{9D8B030D-6E8A-4147-A177-3AD203B41FA5}">
                      <a16:colId xmlns:a16="http://schemas.microsoft.com/office/drawing/2014/main" val="20007"/>
                    </a:ext>
                  </a:extLst>
                </a:gridCol>
                <a:gridCol w="1117600">
                  <a:extLst>
                    <a:ext uri="{9D8B030D-6E8A-4147-A177-3AD203B41FA5}">
                      <a16:colId xmlns:a16="http://schemas.microsoft.com/office/drawing/2014/main" val="20008"/>
                    </a:ext>
                  </a:extLst>
                </a:gridCol>
                <a:gridCol w="1334674">
                  <a:extLst>
                    <a:ext uri="{9D8B030D-6E8A-4147-A177-3AD203B41FA5}">
                      <a16:colId xmlns:a16="http://schemas.microsoft.com/office/drawing/2014/main" val="20009"/>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latin typeface="+mn-lt"/>
                        </a:rPr>
                        <a:t>Date:</a:t>
                      </a:r>
                    </a:p>
                    <a:p>
                      <a:pPr algn="r"/>
                      <a:r>
                        <a:rPr kumimoji="0" lang="en-GB" sz="1200" b="1" u="none" strike="noStrike" kern="1200" cap="none" spc="0" normalizeH="0" baseline="0" noProof="0" dirty="0">
                          <a:ln>
                            <a:noFill/>
                          </a:ln>
                          <a:solidFill>
                            <a:prstClr val="black"/>
                          </a:solidFill>
                          <a:effectLst/>
                          <a:uLnTx/>
                          <a:uFillTx/>
                          <a:latin typeface="+mn-lt"/>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10/08/2024 </a:t>
                      </a:r>
                      <a:r>
                        <a:rPr kumimoji="0" lang="en-GB" sz="1200" b="1" u="none" strike="noStrike" kern="1200" cap="none" spc="0" normalizeH="0" baseline="0" noProof="0" dirty="0">
                          <a:ln>
                            <a:noFill/>
                          </a:ln>
                          <a:solidFill>
                            <a:srgbClr val="4472C4"/>
                          </a:solidFill>
                          <a:effectLst/>
                          <a:uLnTx/>
                          <a:uFillTx/>
                          <a:latin typeface="+mn-lt"/>
                        </a:rPr>
                        <a:t>06:20  PM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Incident title: </a:t>
                      </a:r>
                    </a:p>
                    <a:p>
                      <a:pPr marL="0" marR="0" lvl="0" indent="0" algn="r" defTabSz="914400" rtl="0" eaLnBrk="1" fontAlgn="auto" latinLnBrk="0" hangingPunct="1">
                        <a:lnSpc>
                          <a:spcPct val="100000"/>
                        </a:lnSpc>
                        <a:spcBef>
                          <a:spcPts val="0"/>
                        </a:spcBef>
                        <a:spcAft>
                          <a:spcPts val="0"/>
                        </a:spcAft>
                        <a:buClrTx/>
                        <a:buSzTx/>
                        <a:buFontTx/>
                        <a:buNone/>
                        <a:defRPr/>
                      </a:pPr>
                      <a:r>
                        <a:rPr kumimoji="0" lang="en-GB" sz="1200" b="1" u="none" strike="noStrike" kern="1200" cap="none" spc="0" normalizeH="0" baseline="0" noProof="0" dirty="0">
                          <a:ln>
                            <a:noFill/>
                          </a:ln>
                          <a:solidFill>
                            <a:prstClr val="black"/>
                          </a:solidFill>
                          <a:effectLst/>
                          <a:uLnTx/>
                          <a:uFillTx/>
                          <a:latin typeface="+mn-lt"/>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LTI#11 </a:t>
                      </a:r>
                    </a:p>
                    <a:p>
                      <a:r>
                        <a:rPr kumimoji="0" lang="en-GB" sz="1200" b="1" i="0" u="none" strike="noStrike" kern="1200" cap="none" spc="0" normalizeH="0" baseline="0" dirty="0">
                          <a:ln>
                            <a:noFill/>
                          </a:ln>
                          <a:solidFill>
                            <a:srgbClr val="4472C4"/>
                          </a:solidFill>
                          <a:effectLst/>
                          <a:uLnTx/>
                          <a:uFillTx/>
                          <a:latin typeface="+mn-lt"/>
                          <a:ea typeface="+mn-ea"/>
                          <a:cs typeface="+mn-cs"/>
                        </a:rPr>
                        <a:t>1169216</a:t>
                      </a:r>
                      <a:endParaRPr kumimoji="0" lang="en-US" sz="1200" b="1" i="0"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u="none" strike="noStrike" kern="1200" cap="none" spc="0" normalizeH="0" baseline="0" noProof="0" dirty="0">
                          <a:ln>
                            <a:noFill/>
                          </a:ln>
                          <a:solidFill>
                            <a:prstClr val="black"/>
                          </a:solidFill>
                          <a:effectLst/>
                          <a:uLnTx/>
                          <a:uFillTx/>
                          <a:latin typeface="+mn-lt"/>
                        </a:rPr>
                        <a:t>Risk Category: </a:t>
                      </a:r>
                    </a:p>
                    <a:p>
                      <a:pPr marL="0" marR="0" lvl="0" indent="0" algn="r" defTabSz="914400" rtl="0" eaLnBrk="1" fontAlgn="auto" latinLnBrk="0" hangingPunct="1">
                        <a:lnSpc>
                          <a:spcPct val="100000"/>
                        </a:lnSpc>
                        <a:spcBef>
                          <a:spcPts val="0"/>
                        </a:spcBef>
                        <a:spcAft>
                          <a:spcPts val="0"/>
                        </a:spcAft>
                        <a:buClrTx/>
                        <a:buSzTx/>
                        <a:buFontTx/>
                        <a:buNone/>
                        <a:defRPr/>
                      </a:pPr>
                      <a:r>
                        <a:rPr lang="en-US" sz="1200" b="1" kern="1200" noProof="0" dirty="0">
                          <a:solidFill>
                            <a:schemeClr val="tx1"/>
                          </a:solidFill>
                          <a:latin typeface="+mn-lt"/>
                        </a:rPr>
                        <a:t>Injury / Asset Damaged:</a:t>
                      </a:r>
                      <a:endParaRPr lang="en-US" sz="1200" b="1" kern="1200" dirty="0">
                        <a:solidFill>
                          <a:schemeClr val="tx1"/>
                        </a:solidFill>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Finger injury</a:t>
                      </a:r>
                      <a:r>
                        <a:rPr kumimoji="0" lang="en-US" sz="1200" b="1" u="none" strike="noStrike" kern="1200" cap="none" spc="0" normalizeH="0" baseline="0" noProof="0" dirty="0">
                          <a:ln>
                            <a:noFill/>
                          </a:ln>
                          <a:solidFill>
                            <a:srgbClr val="4472C4"/>
                          </a:solidFill>
                          <a:effectLst/>
                          <a:uLnTx/>
                          <a:uFillTx/>
                          <a:latin typeface="+mn-lt"/>
                        </a:rPr>
                        <a:t> </a:t>
                      </a:r>
                    </a:p>
                    <a:p>
                      <a:r>
                        <a:rPr kumimoji="0" lang="en-US" sz="1200" b="1" u="none" strike="noStrike" kern="1200" cap="none" spc="0" normalizeH="0" baseline="0" noProof="0" dirty="0">
                          <a:ln>
                            <a:noFill/>
                          </a:ln>
                          <a:solidFill>
                            <a:srgbClr val="4472C4"/>
                          </a:solidFill>
                          <a:effectLst/>
                          <a:uLnTx/>
                          <a:uFillTx/>
                          <a:latin typeface="+mn-lt"/>
                        </a:rPr>
                        <a:t>Sever vehicle damage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Actual Severity:</a:t>
                      </a:r>
                    </a:p>
                    <a:p>
                      <a:pPr algn="r"/>
                      <a:r>
                        <a:rPr kumimoji="0" lang="en-US" sz="1200" b="1" u="none" strike="noStrike" kern="1200" cap="none" spc="0" normalizeH="0" baseline="0" noProof="0" dirty="0">
                          <a:ln>
                            <a:noFill/>
                          </a:ln>
                          <a:solidFill>
                            <a:prstClr val="black"/>
                          </a:solidFill>
                          <a:effectLst/>
                          <a:uLnTx/>
                          <a:uFillTx/>
                          <a:latin typeface="+mn-lt"/>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3P</a:t>
                      </a:r>
                      <a:endParaRPr kumimoji="0" lang="en-GB" sz="1200" b="0" u="none" strike="noStrike" kern="1200" cap="none" spc="0" normalizeH="0" baseline="0" noProof="0" dirty="0">
                        <a:ln>
                          <a:noFill/>
                        </a:ln>
                        <a:solidFill>
                          <a:srgbClr val="4472C4"/>
                        </a:solidFill>
                        <a:effectLst/>
                        <a:uLnTx/>
                        <a:uFillTx/>
                        <a:latin typeface="+mn-lt"/>
                      </a:endParaRPr>
                    </a:p>
                    <a:p>
                      <a:r>
                        <a:rPr kumimoji="0" lang="en-GB" sz="1200" b="1" u="none" strike="noStrike" kern="1200" cap="none" spc="0" normalizeH="0" baseline="0" noProof="0" dirty="0">
                          <a:ln>
                            <a:noFill/>
                          </a:ln>
                          <a:solidFill>
                            <a:srgbClr val="4472C4"/>
                          </a:solidFill>
                          <a:effectLst/>
                          <a:uLnTx/>
                          <a:uFillTx/>
                          <a:latin typeface="+mn-lt"/>
                        </a:rPr>
                        <a:t>C3P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Structure erection </a:t>
                      </a:r>
                      <a:r>
                        <a:rPr kumimoji="0" lang="en-GB" sz="1200" b="1" u="none" strike="noStrike" kern="1200" cap="none" spc="0" normalizeH="0" baseline="0" dirty="0">
                          <a:ln>
                            <a:noFill/>
                          </a:ln>
                          <a:solidFill>
                            <a:srgbClr val="4472C4"/>
                          </a:solidFill>
                          <a:effectLst/>
                          <a:uLnTx/>
                          <a:uFillTx/>
                          <a:latin typeface="+mn-lt"/>
                          <a:ea typeface="+mn-ea"/>
                          <a:cs typeface="+mn-cs"/>
                        </a:rPr>
                        <a:t>LEKHWAIR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95350664"/>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92908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A4DE03A2-4418-469A-AE06-31BBA6471C77}"/>
</file>

<file path=customXml/itemProps2.xml><?xml version="1.0" encoding="utf-8"?>
<ds:datastoreItem xmlns:ds="http://schemas.openxmlformats.org/officeDocument/2006/customXml" ds:itemID="{50E378E9-3BE1-4236-B710-35ED1996BA53}"/>
</file>

<file path=customXml/itemProps3.xml><?xml version="1.0" encoding="utf-8"?>
<ds:datastoreItem xmlns:ds="http://schemas.openxmlformats.org/officeDocument/2006/customXml" ds:itemID="{ECDB6E60-F31C-4AFB-8ED9-796C3E73EB93}"/>
</file>

<file path=docProps/app.xml><?xml version="1.0" encoding="utf-8"?>
<Properties xmlns="http://schemas.openxmlformats.org/officeDocument/2006/extended-properties" xmlns:vt="http://schemas.openxmlformats.org/officeDocument/2006/docPropsVTypes">
  <TotalTime>0</TotalTime>
  <Words>748</Words>
  <Application>Microsoft Office PowerPoint</Application>
  <PresentationFormat>Widescreen</PresentationFormat>
  <Paragraphs>97</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Aptos</vt:lpstr>
      <vt:lpstr>Arial</vt:lpstr>
      <vt:lpstr>Calibri</vt:lpstr>
      <vt:lpstr>Calibri Light</vt:lpstr>
      <vt:lpstr>Gill Sans</vt:lpstr>
      <vt:lpstr>Gill Sans Light</vt:lpstr>
      <vt:lpstr>Tahoma</vt:lpstr>
      <vt:lpstr>Times New Roman</vt:lpstr>
      <vt:lpstr>1_Office Theme</vt:lpstr>
      <vt:lpstr>PowerPoint Presentation</vt:lpstr>
      <vt:lpstr>   Management self-audit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LTI#11 2nd Alert </dc:title>
  <dc:creator>Rawahi, Ahmed MSE34</dc:creator>
  <cp:lastModifiedBy>Rawahi, Ahmed MSE34</cp:lastModifiedBy>
  <cp:revision>1</cp:revision>
  <dcterms:created xsi:type="dcterms:W3CDTF">2025-03-10T03:16:55Z</dcterms:created>
  <dcterms:modified xsi:type="dcterms:W3CDTF">2025-03-17T05:04:00Z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