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62" r:id="rId2"/>
    <p:sldId id="35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0" d="100"/>
          <a:sy n="50" d="100"/>
        </p:scale>
        <p:origin x="67" y="7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70C29-CD2F-4A75-B282-E509587A0FE2}"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E8001-204C-4796-AF6D-A381D6C0D089}" type="slidenum">
              <a:rPr lang="en-US" smtClean="0"/>
              <a:t>‹#›</a:t>
            </a:fld>
            <a:endParaRPr lang="en-US"/>
          </a:p>
        </p:txBody>
      </p:sp>
    </p:spTree>
    <p:extLst>
      <p:ext uri="{BB962C8B-B14F-4D97-AF65-F5344CB8AC3E}">
        <p14:creationId xmlns:p14="http://schemas.microsoft.com/office/powerpoint/2010/main" val="336804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यह सुनिश्चित करें कि सभी तिथियाँ और शीर्षक इनपुट किए जाते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ठेकेदारों या व्यक्तियों के नाम बताए बिना संक्षिप्त विवरण प्रदान किया जाना चाहिए।  आपको ये शामिल करना चाहिए कि, क्या हुआ, किसके साथ हुआ (कार्य शीर्षक के अनुसार) और उसके परिणामस्वरूप क्या चोटें आईं।  उससे ज़्यादा कुछ नहीं!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जाँच के मुख्य निष्कर्षों पर प्रकाश डालने वाले चार से पाँच बुलेट पॉइंट्स।  याद रखें कि लक्षित व्यक्ति फ्रंट-लाइन स्टाफ हैं इसलिए इसे सरल शब्दों में इस तरह लिखा जाना चाहिए कि हर कोई इसे समझ सके।</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स्ट्रैप लाइन वह मुख्य स्थान होना चाहिए जिसके पार आप जाना चाहते 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चित्र स्वतः व्याख्यात्मक होने चाहिए, यानि क्या गलत हुआ था (यदि आप उस स्थिति को फिर से उत्पन्न करते हैं तो कृपया यह सुनिश्चित करें कि आप लोगों को जोखिम में न डालें) और उसके नीचे यह कि वह कैसे किया जाना चाहिए।   </a:t>
            </a: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यह सुनिश्चित करें कि सभी तिथियाँ और शीर्षक इनपुट किए जाते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दूसरों से यह पूछने के लिए सीमित प्रश्नों (उत्तर के रूप में केवल ‘हाँ’ या ‘नहीं’) की सूची बनाएं कि क्या प्रबंधन या HSE-MS की विफलताओं या जाँच में पहचानी गई कमियों के आधार पर उनकी भी समान समस्याएं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कल्पना करें कि आपको यह देखने के लिए अन्य कंपनियों का ऑडिट करना होगा कि क्या उनमें भी यही समस्याएं हो सकती 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ये प्रश्न ऐसे शुरू होने चाहिए: क्या आप सुनिश्चित करते हैं…………………?</a:t>
            </a:r>
            <a:endParaRPr kumimoji="0" lang="hi"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1148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71432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11625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8419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22167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64836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23081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524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4400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63821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7823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400183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87691" y="1499259"/>
            <a:ext cx="8413704" cy="465512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dirty="0">
                <a:ln>
                  <a:noFill/>
                </a:ln>
                <a:solidFill>
                  <a:srgbClr val="FF0000"/>
                </a:solidFill>
                <a:effectLst/>
                <a:uLnTx/>
                <a:uFillTx/>
                <a:latin typeface="Tahoma" pitchFamily="34" charset="0"/>
                <a:ea typeface="+mn-ea"/>
                <a:cs typeface="+mn-cs"/>
              </a:rPr>
              <a:t>क्या हुआ था?</a:t>
            </a:r>
            <a:endParaRPr kumimoji="0" lang="hi" sz="18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400" b="0" i="0" u="none" strike="noStrike" kern="1200" cap="none" spc="0" normalizeH="0" baseline="0" dirty="0">
                <a:ln>
                  <a:noFill/>
                </a:ln>
                <a:solidFill>
                  <a:prstClr val="black"/>
                </a:solidFill>
                <a:effectLst/>
                <a:uLnTx/>
                <a:uFillTx/>
                <a:latin typeface="Calibri" panose="020F0502020204030204"/>
                <a:ea typeface="Calibri" panose="020F0502020204030204" pitchFamily="34" charset="0"/>
                <a:cs typeface="+mn-cs"/>
              </a:rPr>
              <a:t>05.05.2024 को तकरीबन सुबह 11:10 बजे, जब चालक और चार सवारियों सहित एक मैकेनिकल क्रू एक कैन्टर वाहन में अल हुवैसा वर्कसाइट से यिबल कैम्प की ओर जा रहे थे, तब कैन्टर एक बकेट ट्रक के पिछले हिस्से से टकरा गया जो मेन यिबल रोड पर आने के लिए T-जंक्शन की ओर आ रहा था। इससे कैन्टर चालक घायल हो गया, जबकि चार यात्री और बकेट ट्रक चालक सुरक्षित रहे।  एक्स-रे से पता चला कि कैन्टर चालक के बाएं पैर में फ्रैक्चर है।</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i"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i"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ऐसा क्यों हुआ/निष्कर्ष: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altLang="zh-CN" sz="5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a:ea typeface="+mn-ea"/>
                <a:cs typeface="+mn-cs"/>
              </a:rPr>
              <a:t>वाहन चलाते समय चालक को माइक्रोस्लीप का अनुभव हुआ</a:t>
            </a: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a:ea typeface="+mn-ea"/>
                <a:cs typeface="+mn-cs"/>
              </a:rPr>
              <a:t>चालक ने माइक्रो स्लीप/थकान के लक्षणों का अनुभव करते हुए वाहन चलाना जारी रखा</a:t>
            </a: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a:ea typeface="+mn-ea"/>
                <a:cs typeface="+mn-cs"/>
              </a:rPr>
              <a:t>चालक तेज़ गति (89km/h) से T-जंक्शन पर पहुंचा।</a:t>
            </a: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i"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i"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इस घटना से आपको मिली सीख।</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hi" sz="2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hi"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a:ea typeface="+mn-ea"/>
                <a:cs typeface="+mn-cs"/>
              </a:rPr>
              <a:t>याद रखें यदि काम असुरक्षित हो, तो आपको काम रोकने का अधिकार है</a:t>
            </a: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a:ea typeface="+mn-ea"/>
                <a:cs typeface="+mn-cs"/>
              </a:rPr>
              <a:t>वाहन चलाते हुए थकान के लक्षणों को पहचानें और उचित आराम लें।</a:t>
            </a: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a:ea typeface="+mn-ea"/>
                <a:cs typeface="+mn-cs"/>
              </a:rPr>
              <a:t>हमेशा रक्षात्मक ड्राइविंग तकनीकों का पालन करें</a:t>
            </a: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a:ea typeface="+mn-ea"/>
                <a:cs typeface="+mn-cs"/>
              </a:rPr>
              <a:t>यात्रा प्रबंधक, प्रस्थान से पहले चालकों में थकान के लक्षणों पर नज़र रखें।</a:t>
            </a:r>
            <a:endParaRPr kumimoji="0" lang="hi"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94956" y="630421"/>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itchFamily="34" charset="0"/>
                <a:ea typeface="+mn-ea"/>
                <a:cs typeface="+mn-cs"/>
              </a:rPr>
              <a:t>तिथि: </a:t>
            </a:r>
            <a:r>
              <a:rPr kumimoji="0" lang="hi" sz="1400" b="1" i="0" u="none" strike="noStrike" kern="1200" cap="none" spc="0" normalizeH="0" baseline="0">
                <a:ln>
                  <a:noFill/>
                </a:ln>
                <a:solidFill>
                  <a:srgbClr val="4472C4"/>
                </a:solidFill>
                <a:effectLst/>
                <a:uLnTx/>
                <a:uFillTx/>
                <a:latin typeface="Tahoma" pitchFamily="34" charset="0"/>
                <a:ea typeface="+mn-ea"/>
                <a:cs typeface="+mn-cs"/>
              </a:rPr>
              <a:t>05/05/2024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घटना का शीर्षक: </a:t>
            </a:r>
            <a:r>
              <a:rPr kumimoji="0" lang="hi" sz="1400" b="1" i="0" u="none" strike="noStrike" kern="1200" cap="none" spc="0" normalizeH="0" baseline="0">
                <a:ln>
                  <a:noFill/>
                </a:ln>
                <a:solidFill>
                  <a:srgbClr val="4472C4"/>
                </a:solidFill>
                <a:effectLst/>
                <a:uLnTx/>
                <a:uFillTx/>
                <a:latin typeface="Tahoma" pitchFamily="34" charset="0"/>
                <a:ea typeface="+mn-ea"/>
                <a:cs typeface="+mn-cs"/>
              </a:rPr>
              <a:t>LTI #8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श्रेणी: </a:t>
            </a:r>
            <a:r>
              <a:rPr kumimoji="0" lang="hi" sz="1400" b="1" i="0" u="none" strike="noStrike" kern="1200" cap="none" spc="0" normalizeH="0" baseline="0">
                <a:ln>
                  <a:noFill/>
                </a:ln>
                <a:solidFill>
                  <a:srgbClr val="4472C4"/>
                </a:solidFill>
                <a:effectLst/>
                <a:uLnTx/>
                <a:uFillTx/>
                <a:latin typeface="Tahoma" pitchFamily="34" charset="0"/>
                <a:ea typeface="+mn-ea"/>
                <a:cs typeface="+mn-cs"/>
              </a:rPr>
              <a:t>MVI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संभावित गंभीरता: </a:t>
            </a:r>
            <a:r>
              <a:rPr kumimoji="0" lang="hi" sz="1400" b="1" i="0" u="none" strike="noStrike" kern="1200" cap="none" spc="0" normalizeH="0" baseline="0">
                <a:ln>
                  <a:noFill/>
                </a:ln>
                <a:solidFill>
                  <a:srgbClr val="4472C4"/>
                </a:solidFill>
                <a:effectLst/>
                <a:uLnTx/>
                <a:uFillTx/>
                <a:latin typeface="Tahoma" pitchFamily="34" charset="0"/>
                <a:ea typeface="+mn-ea"/>
                <a:cs typeface="+mn-cs"/>
              </a:rPr>
              <a:t>5P</a:t>
            </a:r>
            <a:r>
              <a:rPr kumimoji="0" lang="hi" sz="1400" b="1" i="0" u="none" strike="noStrike" kern="1200" cap="none" spc="0" normalizeH="0" baseline="0">
                <a:ln>
                  <a:noFill/>
                </a:ln>
                <a:solidFill>
                  <a:prstClr val="black"/>
                </a:solidFill>
                <a:effectLst/>
                <a:uLnTx/>
                <a:uFillTx/>
                <a:latin typeface="Tahoma" pitchFamily="34" charset="0"/>
                <a:ea typeface="+mn-ea"/>
                <a:cs typeface="+mn-cs"/>
              </a:rPr>
              <a:t> </a:t>
            </a:r>
            <a:r>
              <a:rPr kumimoji="0" lang="hi" sz="1400" b="1" i="0" u="none" strike="noStrike" kern="1200" cap="none" spc="0" normalizeH="0" baseline="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गतिविधि: </a:t>
            </a:r>
            <a:r>
              <a:rPr kumimoji="0" lang="hi" sz="1400" b="1" i="0" u="none" strike="noStrike" kern="1200" cap="none" spc="0" normalizeH="0" baseline="0">
                <a:ln>
                  <a:noFill/>
                </a:ln>
                <a:solidFill>
                  <a:srgbClr val="4472C4"/>
                </a:solidFill>
                <a:effectLst/>
                <a:uLnTx/>
                <a:uFillTx/>
                <a:latin typeface="Tahoma" pitchFamily="34" charset="0"/>
                <a:ea typeface="+mn-ea"/>
                <a:cs typeface="+mn-cs"/>
              </a:rPr>
              <a:t>ड्राइविंग</a:t>
            </a:r>
            <a:r>
              <a:rPr kumimoji="0" lang="hi" sz="1400" b="1" i="0" u="none" strike="noStrike" kern="1200" cap="none" spc="0" normalizeH="0" baseline="0">
                <a:ln>
                  <a:noFill/>
                </a:ln>
                <a:solidFill>
                  <a:prstClr val="black"/>
                </a:solidFill>
                <a:effectLst/>
                <a:uLnTx/>
                <a:uFillTx/>
                <a:latin typeface="Tahoma" pitchFamily="34" charset="0"/>
                <a:ea typeface="+mn-ea"/>
                <a:cs typeface="+mn-cs"/>
              </a:rPr>
              <a:t> </a:t>
            </a:r>
            <a:r>
              <a:rPr kumimoji="0" lang="hi" sz="1400" b="1" i="0" u="none" strike="noStrike" kern="1200" cap="none" spc="0" normalizeH="0" baseline="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1025950"/>
            <a:ext cx="8413704" cy="369332"/>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a:ln>
                  <a:noFill/>
                </a:ln>
                <a:solidFill>
                  <a:srgbClr val="0D38B3"/>
                </a:solidFill>
                <a:effectLst/>
                <a:uLnTx/>
                <a:uFillTx/>
                <a:latin typeface="Tahoma" panose="020B0604030504040204" pitchFamily="34" charset="0"/>
                <a:ea typeface="Tahoma" panose="020B0604030504040204" pitchFamily="34" charset="0"/>
                <a:cs typeface="Tahoma" panose="020B0604030504040204" pitchFamily="34" charset="0"/>
              </a:rPr>
              <a:t>लक्षित व्यक्ति: </a:t>
            </a:r>
            <a:r>
              <a:rPr kumimoji="0" lang="hi" sz="1600" b="1" i="0" u="none" strike="noStrike" kern="1200" cap="none" spc="0" normalizeH="0" baseline="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ड्रिलिंग, लॉजिस्टिक्स, ऑपरेशन और कंस्ट्रक्शन </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i" sz="3600" b="1"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दूसरा अलर्ट</a:t>
            </a:r>
            <a:r>
              <a:rPr kumimoji="0" lang="hi" sz="3200" b="1" i="0" u="none" strike="noStrike" kern="1200" cap="none" spc="0" normalizeH="0" baseline="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637971" y="6454201"/>
            <a:ext cx="7938000" cy="400110"/>
          </a:xfrm>
          <a:prstGeom prst="rect">
            <a:avLst/>
          </a:prstGeom>
          <a:solidFill>
            <a:schemeClr val="accent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i" sz="2000" b="1" i="0" u="none" strike="noStrike" kern="1200" cap="none" spc="0" normalizeH="0" baseline="0" dirty="0">
                <a:ln>
                  <a:noFill/>
                </a:ln>
                <a:solidFill>
                  <a:srgbClr val="FFFF00"/>
                </a:solidFill>
                <a:effectLst>
                  <a:outerShdw blurRad="38100" dist="25400" dir="5400000" algn="ctr">
                    <a:srgbClr val="6E747A">
                      <a:alpha val="43000"/>
                    </a:srgbClr>
                  </a:outerShdw>
                </a:effectLst>
                <a:uLnTx/>
                <a:uFillTx/>
                <a:latin typeface="Franklin Gothic Heavy" panose="020B0903020102020204" pitchFamily="34" charset="0"/>
                <a:ea typeface="Calibri" panose="020F0502020204030204" pitchFamily="34" charset="0"/>
                <a:cs typeface="+mn-cs"/>
              </a:rPr>
              <a:t>वाहन चलाते हुए थकान के प्रति सचेत और सतर्क रहें </a:t>
            </a:r>
            <a:r>
              <a:rPr kumimoji="0" lang="hi" sz="2000" b="1" i="0" u="none" strike="noStrike" kern="1200" cap="none" spc="0" normalizeH="0" baseline="0" dirty="0">
                <a:ln>
                  <a:noFill/>
                </a:ln>
                <a:solidFill>
                  <a:srgbClr val="FF0000"/>
                </a:solidFill>
                <a:effectLst>
                  <a:outerShdw blurRad="38100" dist="25400" dir="5400000" algn="ctr">
                    <a:srgbClr val="6E747A">
                      <a:alpha val="43000"/>
                    </a:srgbClr>
                  </a:outerShdw>
                </a:effectLst>
                <a:uLnTx/>
                <a:uFillTx/>
                <a:latin typeface="Franklin Gothic Heavy" panose="020B0903020102020204" pitchFamily="34" charset="0"/>
                <a:ea typeface="Calibri" panose="020F0502020204030204" pitchFamily="34" charset="0"/>
                <a:cs typeface="+mn-cs"/>
              </a:rPr>
              <a:t>!</a:t>
            </a:r>
            <a:endParaRPr kumimoji="0" lang="hi" sz="2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endParaRPr>
          </a:p>
        </p:txBody>
      </p:sp>
      <p:pic>
        <p:nvPicPr>
          <p:cNvPr id="6" name="Picture 5">
            <a:extLst>
              <a:ext uri="{FF2B5EF4-FFF2-40B4-BE49-F238E27FC236}">
                <a16:creationId xmlns:a16="http://schemas.microsoft.com/office/drawing/2014/main" id="{6CF89FC2-E539-4BBB-9206-202810AC4A6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22393" r="3544"/>
          <a:stretch/>
        </p:blipFill>
        <p:spPr>
          <a:xfrm>
            <a:off x="8972111" y="3815214"/>
            <a:ext cx="3103279" cy="2271928"/>
          </a:xfrm>
          <a:prstGeom prst="rect">
            <a:avLst/>
          </a:prstGeom>
          <a:ln w="19050">
            <a:noFill/>
          </a:ln>
        </p:spPr>
      </p:pic>
      <p:sp>
        <p:nvSpPr>
          <p:cNvPr id="19" name="Freeform 132">
            <a:extLst>
              <a:ext uri="{FF2B5EF4-FFF2-40B4-BE49-F238E27FC236}">
                <a16:creationId xmlns:a16="http://schemas.microsoft.com/office/drawing/2014/main" id="{1DCB631A-FD74-4D8D-ABC9-6774BF7D366F}"/>
              </a:ext>
            </a:extLst>
          </p:cNvPr>
          <p:cNvSpPr>
            <a:spLocks/>
          </p:cNvSpPr>
          <p:nvPr/>
        </p:nvSpPr>
        <p:spPr bwMode="auto">
          <a:xfrm>
            <a:off x="9043671" y="542698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5" name="Picture 4">
            <a:extLst>
              <a:ext uri="{FF2B5EF4-FFF2-40B4-BE49-F238E27FC236}">
                <a16:creationId xmlns:a16="http://schemas.microsoft.com/office/drawing/2014/main" id="{0B41A840-9984-D45D-D3AC-25A47C03CB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073"/>
          <a:stretch/>
        </p:blipFill>
        <p:spPr>
          <a:xfrm>
            <a:off x="9041584" y="1202411"/>
            <a:ext cx="3085765" cy="2229101"/>
          </a:xfrm>
          <a:prstGeom prst="rect">
            <a:avLst/>
          </a:prstGeom>
          <a:ln>
            <a:solidFill>
              <a:schemeClr val="tx1"/>
            </a:solidFill>
          </a:ln>
        </p:spPr>
      </p:pic>
      <p:grpSp>
        <p:nvGrpSpPr>
          <p:cNvPr id="16" name="Group 131">
            <a:extLst>
              <a:ext uri="{FF2B5EF4-FFF2-40B4-BE49-F238E27FC236}">
                <a16:creationId xmlns:a16="http://schemas.microsoft.com/office/drawing/2014/main" id="{7442CE81-13D1-4C98-AAF4-B131B0862B0C}"/>
              </a:ext>
            </a:extLst>
          </p:cNvPr>
          <p:cNvGrpSpPr>
            <a:grpSpLocks/>
          </p:cNvGrpSpPr>
          <p:nvPr/>
        </p:nvGrpSpPr>
        <p:grpSpPr bwMode="auto">
          <a:xfrm>
            <a:off x="9130319" y="2838108"/>
            <a:ext cx="336550" cy="537468"/>
            <a:chOff x="3504" y="568"/>
            <a:chExt cx="2287" cy="1831"/>
          </a:xfrm>
        </p:grpSpPr>
        <p:sp>
          <p:nvSpPr>
            <p:cNvPr id="17" name="Line 129">
              <a:extLst>
                <a:ext uri="{FF2B5EF4-FFF2-40B4-BE49-F238E27FC236}">
                  <a16:creationId xmlns:a16="http://schemas.microsoft.com/office/drawing/2014/main" id="{CDBC9145-7C64-477D-8752-EBDEF90F2492}"/>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 name="Line 130">
              <a:extLst>
                <a:ext uri="{FF2B5EF4-FFF2-40B4-BE49-F238E27FC236}">
                  <a16:creationId xmlns:a16="http://schemas.microsoft.com/office/drawing/2014/main" id="{A1DD1C07-B79C-4F6D-9E47-C9FF18251AAE}"/>
                </a:ext>
              </a:extLst>
            </p:cNvPr>
            <p:cNvSpPr>
              <a:spLocks noChangeShapeType="1"/>
            </p:cNvSpPr>
            <p:nvPr/>
          </p:nvSpPr>
          <p:spPr bwMode="auto">
            <a:xfrm flipV="1">
              <a:off x="3647" y="592"/>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253938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rtl="0"/>
            <a:br>
              <a:rPr lang="hi" sz="2200" b="1">
                <a:solidFill>
                  <a:srgbClr val="00B050"/>
                </a:solidFill>
                <a:ea typeface="MS PGothic" pitchFamily="34" charset="-128"/>
              </a:rPr>
            </a:br>
            <a:br>
              <a:rPr lang="hi" sz="2200" b="1">
                <a:solidFill>
                  <a:srgbClr val="00B050"/>
                </a:solidFill>
                <a:ea typeface="MS PGothic" pitchFamily="34" charset="-128"/>
              </a:rPr>
            </a:br>
            <a:br>
              <a:rPr lang="hi" sz="2200" b="1">
                <a:solidFill>
                  <a:srgbClr val="00B050"/>
                </a:solidFill>
                <a:ea typeface="MS PGothic" pitchFamily="34" charset="-128"/>
              </a:rPr>
            </a:br>
            <a:r>
              <a:rPr lang="hi" sz="2700" b="1" i="0" u="none" baseline="0">
                <a:solidFill>
                  <a:srgbClr val="00B050"/>
                </a:solidFill>
                <a:ea typeface="MS PGothic" pitchFamily="34" charset="-128"/>
              </a:rPr>
              <a:t>प्रबंधन का सेल्फ ऑडिट </a:t>
            </a:r>
            <a:br>
              <a:rPr lang="hi" sz="2700" b="1">
                <a:solidFill>
                  <a:srgbClr val="00B050"/>
                </a:solidFill>
                <a:ea typeface="MS PGothic" pitchFamily="34" charset="-128"/>
              </a:rPr>
            </a:br>
            <a:br>
              <a:rPr lang="hi" sz="2200" b="1">
                <a:solidFill>
                  <a:srgbClr val="00B050"/>
                </a:solidFill>
                <a:ea typeface="MS PGothic" pitchFamily="34" charset="-128"/>
              </a:rPr>
            </a:br>
            <a:endParaRPr lang="hi"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srgbClr val="FF0000"/>
                </a:solidFill>
                <a:effectLst/>
                <a:uLnTx/>
                <a:uFillTx/>
                <a:latin typeface="Tahoma" pitchFamily="34" charset="0"/>
                <a:ea typeface="+mn-ea"/>
                <a:cs typeface="+mn-cs"/>
              </a:rPr>
              <a:t>इस घटना से मिली सीख के रूप में और निरंतर सुधार सुनिश्चित करने के लिए, सभी अनुबंध प्रबंधकों को नीचे पूछे गए प्रश्नों के मुकाबले अपने HSE जोखिम प्रबंधन की समीक्षा करनी होगी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47814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dirty="0">
                <a:ln>
                  <a:noFill/>
                </a:ln>
                <a:solidFill>
                  <a:prstClr val="black"/>
                </a:solidFill>
                <a:effectLst/>
                <a:uLnTx/>
                <a:uFillTx/>
                <a:latin typeface="Tahoma" pitchFamily="34" charset="0"/>
                <a:ea typeface="+mn-ea"/>
                <a:cs typeface="+mn-cs"/>
              </a:rPr>
              <a:t>इनकी पुष्टि करें:</a:t>
            </a:r>
            <a:endParaRPr kumimoji="0" lang="hi"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हमेशा रक्षात्मक ड्राइविंग तकनीकों और सुरक्षित यात्रा की आवश्यकताओं का पालन करते हैं? </a:t>
            </a:r>
            <a:endParaRPr kumimoji="0" lang="hi"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हमेशा यह सुनिश्चित करते हैं कि आपके सभी कर्मचारियों की स्थिति का जोखिम मूल्यांकन किया गया है?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वाहन चलाते हुए हमेशा अपना ध्यान केंद्रित रखते हैं और उचित गति कायम रखते हैं?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वाहन चलाने से संबंधित चिंता या समस्या होने पर क्या आप हमेशा अपनी बात कहते हैं?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हमेशा यह सुनिश्चित करते हैं कि वाहन चलाने संबंधी खतरों और नियंत्रणों को कवर करते हुए TBT प्रभावी ढंग से किया जाता है? </a:t>
            </a:r>
            <a:endParaRPr kumimoji="0" lang="hi"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hi"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1" u="none" strike="noStrike" kern="1200" cap="none" spc="0" normalizeH="0" baseline="0" dirty="0">
                <a:ln>
                  <a:noFill/>
                </a:ln>
                <a:solidFill>
                  <a:srgbClr val="4472C4"/>
                </a:solidFill>
                <a:effectLst/>
                <a:uLnTx/>
                <a:uFillTx/>
                <a:latin typeface="Calibri" panose="020F0502020204030204" pitchFamily="34" charset="0"/>
                <a:ea typeface="+mn-ea"/>
                <a:cs typeface="+mn-cs"/>
                <a:sym typeface="Wingdings" pitchFamily="2" charset="2"/>
              </a:rPr>
              <a:t>* यदि उपरोक्त में से किसी भी प्रश्न का उत्तर नहीं है तो कृपया यह सुनिश्चित करें कि आप इस निष्कर्ष को सही करने के लिए कार्रवाई करें</a:t>
            </a:r>
            <a:endParaRPr kumimoji="0" lang="hi"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8" name="Rectangle 8">
            <a:extLst>
              <a:ext uri="{FF2B5EF4-FFF2-40B4-BE49-F238E27FC236}">
                <a16:creationId xmlns:a16="http://schemas.microsoft.com/office/drawing/2014/main" id="{077E6F41-DA21-4551-B88B-AB540B6A07F9}"/>
              </a:ext>
            </a:extLst>
          </p:cNvPr>
          <p:cNvSpPr>
            <a:spLocks noChangeArrowheads="1"/>
          </p:cNvSpPr>
          <p:nvPr/>
        </p:nvSpPr>
        <p:spPr bwMode="auto">
          <a:xfrm>
            <a:off x="425605" y="56523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तिथि:</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05/05/2024    </a:t>
            </a: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घटना का शीर्षक: </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LTI# 08   </a:t>
            </a: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पैटर्न:</a:t>
            </a:r>
            <a:r>
              <a:rPr kumimoji="0" lang="hi" sz="1200" b="1" i="0" u="none" strike="noStrike" kern="1200" cap="none" spc="0" normalizeH="0" baseline="0" dirty="0">
                <a:ln>
                  <a:noFill/>
                </a:ln>
                <a:solidFill>
                  <a:prstClr val="black"/>
                </a:solidFill>
                <a:effectLst/>
                <a:uLnTx/>
                <a:uFillTx/>
                <a:latin typeface="Tahoma" pitchFamily="34" charset="0"/>
                <a:ea typeface="+mn-ea"/>
                <a:cs typeface="+mn-cs"/>
              </a:rPr>
              <a:t> LTI / </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MVI</a:t>
            </a:r>
            <a:r>
              <a:rPr kumimoji="0" lang="hi" sz="16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संभावित गंभीरता: </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C5P</a:t>
            </a:r>
            <a:r>
              <a:rPr kumimoji="0" lang="hi" sz="16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गतिविधि: </a:t>
            </a:r>
            <a:r>
              <a:rPr lang="hi" sz="1200" b="1" dirty="0">
                <a:solidFill>
                  <a:srgbClr val="4472C4"/>
                </a:solidFill>
                <a:latin typeface="Tahoma" pitchFamily="34" charset="0"/>
              </a:rPr>
              <a:t>ड्राइविंग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92897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ED1F94A3-25AD-47C5-B64B-BED1AF298F70}"/>
</file>

<file path=customXml/itemProps2.xml><?xml version="1.0" encoding="utf-8"?>
<ds:datastoreItem xmlns:ds="http://schemas.openxmlformats.org/officeDocument/2006/customXml" ds:itemID="{E995E1A3-8D75-43F4-B290-3A62355C74E9}"/>
</file>

<file path=customXml/itemProps3.xml><?xml version="1.0" encoding="utf-8"?>
<ds:datastoreItem xmlns:ds="http://schemas.openxmlformats.org/officeDocument/2006/customXml" ds:itemID="{CF6DD4CE-B74B-4DBE-87F7-BA74151B593F}"/>
</file>

<file path=docProps/app.xml><?xml version="1.0" encoding="utf-8"?>
<Properties xmlns="http://schemas.openxmlformats.org/officeDocument/2006/extended-properties" xmlns:vt="http://schemas.openxmlformats.org/officeDocument/2006/docPropsVTypes">
  <TotalTime>20</TotalTime>
  <Words>711</Words>
  <Application>Microsoft Office PowerPoint</Application>
  <PresentationFormat>Widescreen</PresentationFormat>
  <Paragraphs>63</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MS PGothic</vt:lpstr>
      <vt:lpstr>Arial</vt:lpstr>
      <vt:lpstr>Calibri</vt:lpstr>
      <vt:lpstr>Franklin Gothic Heavy</vt:lpstr>
      <vt:lpstr>Tahoma</vt:lpstr>
      <vt:lpstr>Times New Roman</vt:lpstr>
      <vt:lpstr>1_Office Theme</vt:lpstr>
      <vt:lpstr>PowerPoint Presentation</vt:lpstr>
      <vt:lpstr>   प्रबंधन का सेल्फ ऑडिट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LTI#08  2nd alert Driver MVI HI</dc:title>
  <dc:creator>Rawahi, Ahmed MSE34</dc:creator>
  <cp:lastModifiedBy>Razan Venus</cp:lastModifiedBy>
  <cp:revision>3</cp:revision>
  <dcterms:created xsi:type="dcterms:W3CDTF">2024-08-22T07:33:48Z</dcterms:created>
  <dcterms:modified xsi:type="dcterms:W3CDTF">2024-10-29T10:30:15Z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