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68" r:id="rId2"/>
    <p:sldId id="369"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05417F-30AE-47C3-8A26-4FBAE93DE0B1}" v="2" dt="2024-04-15T08:17:42.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1.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 Lawati, Asil EVX143G" userId="862b0659-eeda-4446-8ba6-ef8b536c6d6a" providerId="ADAL" clId="{E905417F-30AE-47C3-8A26-4FBAE93DE0B1}"/>
    <pc:docChg chg="undo redo custSel modSld">
      <pc:chgData name="Al Lawati, Asil EVX143G" userId="862b0659-eeda-4446-8ba6-ef8b536c6d6a" providerId="ADAL" clId="{E905417F-30AE-47C3-8A26-4FBAE93DE0B1}" dt="2024-04-16T06:52:52.276" v="1258" actId="20577"/>
      <pc:docMkLst>
        <pc:docMk/>
      </pc:docMkLst>
      <pc:sldChg chg="modSp mod">
        <pc:chgData name="Al Lawati, Asil EVX143G" userId="862b0659-eeda-4446-8ba6-ef8b536c6d6a" providerId="ADAL" clId="{E905417F-30AE-47C3-8A26-4FBAE93DE0B1}" dt="2024-04-16T06:51:23.758" v="1256" actId="20577"/>
        <pc:sldMkLst>
          <pc:docMk/>
          <pc:sldMk cId="1275220377" sldId="368"/>
        </pc:sldMkLst>
        <pc:spChg chg="mod">
          <ac:chgData name="Al Lawati, Asil EVX143G" userId="862b0659-eeda-4446-8ba6-ef8b536c6d6a" providerId="ADAL" clId="{E905417F-30AE-47C3-8A26-4FBAE93DE0B1}" dt="2024-04-16T06:51:23.758" v="1256" actId="20577"/>
          <ac:spMkLst>
            <pc:docMk/>
            <pc:sldMk cId="1275220377" sldId="368"/>
            <ac:spMk id="4" creationId="{B8F5D341-9478-460E-8ACF-8E2BF1B80AC6}"/>
          </ac:spMkLst>
        </pc:spChg>
        <pc:spChg chg="mod">
          <ac:chgData name="Al Lawati, Asil EVX143G" userId="862b0659-eeda-4446-8ba6-ef8b536c6d6a" providerId="ADAL" clId="{E905417F-30AE-47C3-8A26-4FBAE93DE0B1}" dt="2024-04-15T10:22:18.849" v="815" actId="20577"/>
          <ac:spMkLst>
            <pc:docMk/>
            <pc:sldMk cId="1275220377" sldId="368"/>
            <ac:spMk id="13" creationId="{59D43B35-686F-4F9F-AEB7-36497BC783E8}"/>
          </ac:spMkLst>
        </pc:spChg>
      </pc:sldChg>
      <pc:sldChg chg="modSp mod">
        <pc:chgData name="Al Lawati, Asil EVX143G" userId="862b0659-eeda-4446-8ba6-ef8b536c6d6a" providerId="ADAL" clId="{E905417F-30AE-47C3-8A26-4FBAE93DE0B1}" dt="2024-04-16T06:52:52.276" v="1258" actId="20577"/>
        <pc:sldMkLst>
          <pc:docMk/>
          <pc:sldMk cId="1258405049" sldId="369"/>
        </pc:sldMkLst>
        <pc:spChg chg="mod">
          <ac:chgData name="Al Lawati, Asil EVX143G" userId="862b0659-eeda-4446-8ba6-ef8b536c6d6a" providerId="ADAL" clId="{E905417F-30AE-47C3-8A26-4FBAE93DE0B1}" dt="2024-04-15T08:52:10.909" v="742"/>
          <ac:spMkLst>
            <pc:docMk/>
            <pc:sldMk cId="1258405049" sldId="369"/>
            <ac:spMk id="5" creationId="{1CE45F78-3908-4D1A-82F1-C1ADC42E3FB1}"/>
          </ac:spMkLst>
        </pc:spChg>
        <pc:spChg chg="mod">
          <ac:chgData name="Al Lawati, Asil EVX143G" userId="862b0659-eeda-4446-8ba6-ef8b536c6d6a" providerId="ADAL" clId="{E905417F-30AE-47C3-8A26-4FBAE93DE0B1}" dt="2024-04-16T06:52:52.276" v="1258" actId="20577"/>
          <ac:spMkLst>
            <pc:docMk/>
            <pc:sldMk cId="1258405049" sldId="369"/>
            <ac:spMk id="7" creationId="{4D883F2B-B3CE-4AB4-AB99-0AA90A5717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67434-B46C-4BAE-B27E-DD422C47640D}" type="datetimeFigureOut">
              <a:rPr lang="en-US" smtClean="0"/>
              <a:t>29/04/2024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1D222-96F5-4563-98D0-DC75BF6FAB83}" type="slidenum">
              <a:rPr lang="en-US" smtClean="0"/>
              <a:t>‹#›</a:t>
            </a:fld>
            <a:endParaRPr lang="en-US"/>
          </a:p>
        </p:txBody>
      </p:sp>
    </p:spTree>
    <p:extLst>
      <p:ext uri="{BB962C8B-B14F-4D97-AF65-F5344CB8AC3E}">
        <p14:creationId xmlns:p14="http://schemas.microsoft.com/office/powerpoint/2010/main" val="2353961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احرص على إدخال جميع التواريخ والعناوين. </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وينبغي وضع وصف مختصر دون ذكر أسماء المتعاقدين أو الأفراد.  اذكر ما حدث والشخص الذي حدث له ذلك (باستخدام المسمى الوظيفي) والإصابات التي حدثت نتيجة لذلك،  ويمكن الاكتفاء بهذا القدر.</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أربع إلى خمس نقاط تسلِّط الضوء على النتائج الرئيسية للتحقيق.  تذكر أن الجمهور المستهدف هو موظفي الخطوط الأمامية، لذا يجب كتابة هذه النقاط باستخدام عبارات بسيطة بطريقة يمكن أن يفهمها الجميع.</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يجب صياغة النقطة الرئيسية بطريقة جذّابة لتثبت في الذهن.</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يجب أن تُعبِّر الصور عن الفكرة بطريقة واضحة، وكذلك عن الخطأ الذي حدث (في حالة إعادة الإنشاء، يُرجى التأكد من عدم تعريض الأشخاص للخطر) وفيما يلي كيفية القيام بذلك.   </a:t>
            </a:r>
          </a:p>
          <a:p>
            <a:endParaRPr lang="ar" dirty="0"/>
          </a:p>
        </p:txBody>
      </p:sp>
      <p:sp>
        <p:nvSpPr>
          <p:cNvPr id="4" name="Footer Placeholder 3"/>
          <p:cNvSpPr>
            <a:spLocks noGrp="1"/>
          </p:cNvSpPr>
          <p:nvPr>
            <p:ph type="ftr" sz="quarter" idx="4"/>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احرص على إدخال جميع التواريخ والعناوين. </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أعد قائمة بالأسئلة المغلقة (تكون إجابتها "نعم" أو "لا" فقط) لسؤال الآخرين عما إذا كانوا يواجهون المشكلات نفسها بناءً على إخفاقات الإدارة أو نظام إدارة الصحة والسلامة والبيئة أو أوجه القصور التي تم التوصّل إليها في التحقيق. </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تخيل أنه يتعين عليك مراجعة أنظمة الشركات الأخرى لمعرفة ما إذا كانت تواجه المشكلات نفسها أم لا.</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يجب أن تبدأ هذه الأسئلة بـ "هل تحرص على……………؟"</a:t>
            </a:r>
            <a:endParaRPr kumimoji="0" lang="ar"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ar" dirty="0"/>
          </a:p>
        </p:txBody>
      </p:sp>
      <p:sp>
        <p:nvSpPr>
          <p:cNvPr id="4" name="Footer Placeholder 3"/>
          <p:cNvSpPr>
            <a:spLocks noGrp="1"/>
          </p:cNvSpPr>
          <p:nvPr>
            <p:ph type="ftr" sz="quarter" idx="4"/>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03182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46466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8156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5257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12279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45355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6929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34691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2344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050498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0490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480133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1" y="1505411"/>
            <a:ext cx="7602594" cy="4816703"/>
          </a:xfrm>
          <a:prstGeom prst="rect">
            <a:avLst/>
          </a:prstGeom>
          <a:noFill/>
          <a:ln w="19050">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FF0000"/>
                </a:solidFill>
                <a:effectLst/>
                <a:uLnTx/>
                <a:uFillTx/>
                <a:latin typeface="Tahoma" pitchFamily="34" charset="0"/>
                <a:ea typeface="+mn-ea"/>
                <a:cs typeface="+mn-cs"/>
              </a:rPr>
              <a:t>ماذا حدث؟</a:t>
            </a:r>
            <a:endParaRPr kumimoji="0" lang="ar-OM" sz="1600" b="1" i="0" u="none" strike="noStrike" kern="1200" cap="none" spc="0" normalizeH="0" baseline="0" dirty="0">
              <a:ln>
                <a:noFill/>
              </a:ln>
              <a:solidFill>
                <a:srgbClr val="FF0000"/>
              </a:solidFill>
              <a:effectLst/>
              <a:uLnTx/>
              <a:uFillTx/>
              <a:latin typeface="Tahoma" pitchFamily="34" charset="0"/>
              <a:ea typeface="+mn-ea"/>
              <a:cs typeface="+mn-cs"/>
            </a:endParaRPr>
          </a:p>
          <a:p>
            <a:pPr marL="114300" marR="0" lvl="0" indent="-114300" algn="just"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dirty="0">
                <a:ln>
                  <a:noFill/>
                </a:ln>
                <a:solidFill>
                  <a:prstClr val="black"/>
                </a:solidFill>
                <a:effectLst/>
                <a:uLnTx/>
                <a:uFillTx/>
                <a:latin typeface="Calibri" panose="020F0502020204030204"/>
                <a:ea typeface="+mn-ea"/>
                <a:cs typeface="+mn-cs"/>
              </a:rPr>
              <a:t>في </a:t>
            </a:r>
            <a:r>
              <a:rPr kumimoji="0" lang="ar-OM" sz="1400" b="0" i="0" u="none" strike="noStrike" kern="1200" cap="none" spc="0" normalizeH="0" baseline="0" dirty="0">
                <a:ln>
                  <a:noFill/>
                </a:ln>
                <a:solidFill>
                  <a:prstClr val="black"/>
                </a:solidFill>
                <a:effectLst/>
                <a:uLnTx/>
                <a:uFillTx/>
                <a:latin typeface="Calibri" panose="020F0502020204030204"/>
                <a:ea typeface="+mn-ea"/>
                <a:cs typeface="+mn-cs"/>
              </a:rPr>
              <a:t>14 يناير 2024،</a:t>
            </a:r>
            <a:r>
              <a:rPr kumimoji="0" lang="en-US" sz="1400" b="0" i="0" u="none" strike="noStrike" kern="1200" cap="none" spc="0" normalizeH="0" baseline="0" dirty="0">
                <a:ln>
                  <a:noFill/>
                </a:ln>
                <a:solidFill>
                  <a:prstClr val="black"/>
                </a:solidFill>
                <a:effectLst/>
                <a:uLnTx/>
                <a:uFillTx/>
                <a:latin typeface="Calibri" panose="020F0502020204030204"/>
                <a:ea typeface="+mn-ea"/>
                <a:cs typeface="+mn-cs"/>
              </a:rPr>
              <a:t> </a:t>
            </a:r>
            <a:r>
              <a:rPr kumimoji="0" lang="ar" sz="1400" b="0" i="0" u="none" strike="noStrike" kern="1200" cap="none" spc="0" normalizeH="0" baseline="0" dirty="0">
                <a:ln>
                  <a:noFill/>
                </a:ln>
                <a:solidFill>
                  <a:prstClr val="black"/>
                </a:solidFill>
                <a:effectLst/>
                <a:uLnTx/>
                <a:uFillTx/>
                <a:latin typeface="Calibri" panose="020F0502020204030204"/>
                <a:ea typeface="+mn-ea"/>
                <a:cs typeface="+mn-cs"/>
              </a:rPr>
              <a:t>حوالي الساعة 14:16 ظهرًا، وقع </a:t>
            </a:r>
            <a:r>
              <a:rPr kumimoji="0" lang="ar-OM" sz="1400" b="0" i="0" u="none" strike="noStrike" kern="1200" cap="none" spc="0" normalizeH="0" baseline="0" dirty="0">
                <a:ln>
                  <a:noFill/>
                </a:ln>
                <a:solidFill>
                  <a:prstClr val="black"/>
                </a:solidFill>
                <a:effectLst/>
                <a:uLnTx/>
                <a:uFillTx/>
                <a:latin typeface="Calibri" panose="020F0502020204030204"/>
                <a:ea typeface="+mn-ea"/>
                <a:cs typeface="+mn-cs"/>
              </a:rPr>
              <a:t>حادث </a:t>
            </a:r>
            <a:r>
              <a:rPr kumimoji="0" lang="ar" sz="1400" b="0" i="0" u="none" strike="noStrike" kern="1200" cap="none" spc="0" normalizeH="0" baseline="0" dirty="0">
                <a:ln>
                  <a:noFill/>
                </a:ln>
                <a:solidFill>
                  <a:prstClr val="black"/>
                </a:solidFill>
                <a:effectLst/>
                <a:uLnTx/>
                <a:uFillTx/>
                <a:latin typeface="Calibri" panose="020F0502020204030204"/>
                <a:ea typeface="+mn-ea"/>
                <a:cs typeface="+mn-cs"/>
              </a:rPr>
              <a:t>اصطدام مباشر بين شاحنة نصف نقل ورافعة متنقلة.</a:t>
            </a:r>
            <a:r>
              <a:rPr kumimoji="0" lang="ar" sz="1400" b="0" i="0" u="none" strike="noStrike" kern="1200" cap="none" spc="0" normalizeH="0" baseline="0" dirty="0">
                <a:ln>
                  <a:noFill/>
                </a:ln>
                <a:solidFill>
                  <a:srgbClr val="222222"/>
                </a:solidFill>
                <a:effectLst/>
                <a:uLnTx/>
                <a:uFillTx/>
                <a:latin typeface="Calibri" panose="020F0502020204030204"/>
                <a:ea typeface="+mn-ea"/>
                <a:cs typeface="+mn-cs"/>
              </a:rPr>
              <a:t> </a:t>
            </a:r>
            <a:r>
              <a:rPr kumimoji="0" lang="ar-OM" sz="1400" b="0" i="0" u="none" strike="noStrike" kern="1200" cap="none" spc="0" normalizeH="0" baseline="0" dirty="0">
                <a:ln>
                  <a:noFill/>
                </a:ln>
                <a:solidFill>
                  <a:srgbClr val="222222"/>
                </a:solidFill>
                <a:effectLst/>
                <a:uLnTx/>
                <a:uFillTx/>
                <a:latin typeface="Calibri" panose="020F0502020204030204"/>
                <a:ea typeface="+mn-ea"/>
                <a:cs typeface="+mn-cs"/>
              </a:rPr>
              <a:t>حيث كانت</a:t>
            </a:r>
            <a:r>
              <a:rPr kumimoji="0" lang="ar" sz="1400" b="0" i="0" u="none" strike="noStrike" kern="1200" cap="none" spc="0" normalizeH="0" baseline="0" dirty="0">
                <a:ln>
                  <a:noFill/>
                </a:ln>
                <a:solidFill>
                  <a:srgbClr val="222222"/>
                </a:solidFill>
                <a:effectLst/>
                <a:uLnTx/>
                <a:uFillTx/>
                <a:latin typeface="Calibri" panose="020F0502020204030204"/>
                <a:ea typeface="+mn-ea"/>
                <a:cs typeface="+mn-cs"/>
              </a:rPr>
              <a:t> الشاحنة في طريقها من محطة سيح الرول باتجاه قرن العلم على طريق تحويلي</a:t>
            </a:r>
            <a:r>
              <a:rPr kumimoji="0" lang="ar-OM" sz="1400" b="0" i="0" u="none" strike="noStrike" kern="1200" cap="none" spc="0" normalizeH="0" baseline="0" dirty="0">
                <a:ln>
                  <a:noFill/>
                </a:ln>
                <a:solidFill>
                  <a:srgbClr val="222222"/>
                </a:solidFill>
                <a:effectLst/>
                <a:uLnTx/>
                <a:uFillTx/>
                <a:latin typeface="Calibri" panose="020F0502020204030204"/>
                <a:ea typeface="+mn-ea"/>
                <a:cs typeface="+mn-cs"/>
              </a:rPr>
              <a:t>،</a:t>
            </a:r>
            <a:r>
              <a:rPr kumimoji="0" lang="ar" sz="1400" b="0" i="0" u="none" strike="noStrike" kern="1200" cap="none" spc="0" normalizeH="0" baseline="0" dirty="0">
                <a:ln>
                  <a:noFill/>
                </a:ln>
                <a:solidFill>
                  <a:srgbClr val="222222"/>
                </a:solidFill>
                <a:effectLst/>
                <a:uLnTx/>
                <a:uFillTx/>
                <a:latin typeface="Calibri" panose="020F0502020204030204"/>
                <a:ea typeface="+mn-ea"/>
                <a:cs typeface="+mn-cs"/>
              </a:rPr>
              <a:t> بعد أن قام السائق بتوصيل الطعام إلى </a:t>
            </a:r>
            <a:r>
              <a:rPr lang="ar-OM" sz="1400" dirty="0">
                <a:solidFill>
                  <a:srgbClr val="222222"/>
                </a:solidFill>
                <a:latin typeface="Calibri" panose="020F0502020204030204"/>
              </a:rPr>
              <a:t>فريق</a:t>
            </a:r>
            <a:r>
              <a:rPr kumimoji="0" lang="ar" sz="1400" b="0" i="0" u="none" strike="noStrike" kern="1200" cap="none" spc="0" normalizeH="0" baseline="0" dirty="0">
                <a:ln>
                  <a:noFill/>
                </a:ln>
                <a:solidFill>
                  <a:srgbClr val="222222"/>
                </a:solidFill>
                <a:effectLst/>
                <a:uLnTx/>
                <a:uFillTx/>
                <a:latin typeface="Calibri" panose="020F0502020204030204"/>
                <a:ea typeface="+mn-ea"/>
                <a:cs typeface="+mn-cs"/>
              </a:rPr>
              <a:t> العمل. وفي حوالي الساعة 14:14 ظهرًا، وعلى بُعد كيلومترين تقريبًا من الطريق الدائري لقرن العلم، انحرفت الشاحنة إلى المسار المقابل، </a:t>
            </a:r>
            <a:r>
              <a:rPr lang="ar-OM" sz="1400" dirty="0">
                <a:solidFill>
                  <a:srgbClr val="222222"/>
                </a:solidFill>
                <a:latin typeface="Calibri" panose="020F0502020204030204"/>
              </a:rPr>
              <a:t>م</a:t>
            </a:r>
            <a:r>
              <a:rPr kumimoji="0" lang="ar" sz="1400" b="0" i="0" u="none" strike="noStrike" kern="1200" cap="none" spc="0" normalizeH="0" baseline="0" dirty="0">
                <a:ln>
                  <a:noFill/>
                </a:ln>
                <a:solidFill>
                  <a:srgbClr val="222222"/>
                </a:solidFill>
                <a:effectLst/>
                <a:uLnTx/>
                <a:uFillTx/>
                <a:latin typeface="Calibri" panose="020F0502020204030204"/>
                <a:ea typeface="+mn-ea"/>
                <a:cs typeface="+mn-cs"/>
              </a:rPr>
              <a:t>ما أدى إلى اصطدام الزاوية الأمامية</a:t>
            </a:r>
            <a:r>
              <a:rPr kumimoji="0" lang="ar-OM" sz="1400" b="0" i="0" u="none" strike="noStrike" kern="1200" cap="none" spc="0" normalizeH="0" baseline="0" dirty="0">
                <a:ln>
                  <a:noFill/>
                </a:ln>
                <a:solidFill>
                  <a:srgbClr val="222222"/>
                </a:solidFill>
                <a:effectLst/>
                <a:uLnTx/>
                <a:uFillTx/>
                <a:latin typeface="Calibri" panose="020F0502020204030204"/>
                <a:ea typeface="+mn-ea"/>
                <a:cs typeface="+mn-cs"/>
              </a:rPr>
              <a:t> اليسرى</a:t>
            </a:r>
            <a:r>
              <a:rPr kumimoji="0" lang="ar" sz="1400" b="0" i="0" u="none" strike="noStrike" kern="1200" cap="none" spc="0" normalizeH="0" baseline="0" dirty="0">
                <a:ln>
                  <a:noFill/>
                </a:ln>
                <a:solidFill>
                  <a:srgbClr val="222222"/>
                </a:solidFill>
                <a:effectLst/>
                <a:uLnTx/>
                <a:uFillTx/>
                <a:latin typeface="Calibri" panose="020F0502020204030204"/>
                <a:ea typeface="+mn-ea"/>
                <a:cs typeface="+mn-cs"/>
              </a:rPr>
              <a:t> للشاحنة بالزاوية الأمامية اليسرى للرافعة القادمة من قرن العلم.</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dirty="0">
                <a:ln>
                  <a:noFill/>
                </a:ln>
                <a:solidFill>
                  <a:srgbClr val="222222"/>
                </a:solidFill>
                <a:effectLst/>
                <a:uLnTx/>
                <a:uFillTx/>
                <a:latin typeface="Calibri" panose="020F0502020204030204"/>
                <a:ea typeface="+mn-ea"/>
                <a:cs typeface="+mn-cs"/>
              </a:rPr>
              <a:t>و</a:t>
            </a:r>
            <a:r>
              <a:rPr lang="ar-OM" sz="1400" dirty="0">
                <a:solidFill>
                  <a:srgbClr val="222222"/>
                </a:solidFill>
                <a:latin typeface="Calibri" panose="020F0502020204030204"/>
              </a:rPr>
              <a:t>بعد الفحص بالأشعة السينية، فقد </a:t>
            </a:r>
            <a:r>
              <a:rPr kumimoji="0" lang="ar" sz="1400" b="0" i="0" u="none" strike="noStrike" kern="1200" cap="none" spc="0" normalizeH="0" baseline="0" dirty="0">
                <a:ln>
                  <a:noFill/>
                </a:ln>
                <a:solidFill>
                  <a:srgbClr val="222222"/>
                </a:solidFill>
                <a:effectLst/>
                <a:uLnTx/>
                <a:uFillTx/>
                <a:latin typeface="Calibri" panose="020F0502020204030204"/>
                <a:ea typeface="+mn-ea"/>
                <a:cs typeface="+mn-cs"/>
              </a:rPr>
              <a:t>تبيَّن</a:t>
            </a:r>
            <a:r>
              <a:rPr kumimoji="0" lang="en-US" sz="1400" b="0" i="0" u="none" strike="noStrike" kern="1200" cap="none" spc="0" normalizeH="0" baseline="0" dirty="0">
                <a:ln>
                  <a:noFill/>
                </a:ln>
                <a:solidFill>
                  <a:srgbClr val="222222"/>
                </a:solidFill>
                <a:effectLst/>
                <a:uLnTx/>
                <a:uFillTx/>
                <a:latin typeface="Calibri" panose="020F0502020204030204"/>
                <a:ea typeface="+mn-ea"/>
                <a:cs typeface="+mn-cs"/>
              </a:rPr>
              <a:t> </a:t>
            </a:r>
            <a:r>
              <a:rPr kumimoji="0" lang="ar" sz="1400" b="0" i="0" u="none" strike="noStrike" kern="1200" cap="none" spc="0" normalizeH="0" baseline="0" dirty="0">
                <a:ln>
                  <a:noFill/>
                </a:ln>
                <a:solidFill>
                  <a:srgbClr val="222222"/>
                </a:solidFill>
                <a:effectLst/>
                <a:uLnTx/>
                <a:uFillTx/>
                <a:latin typeface="Calibri" panose="020F0502020204030204"/>
                <a:ea typeface="+mn-ea"/>
                <a:cs typeface="+mn-cs"/>
              </a:rPr>
              <a:t>وجود كسر في الذراع اليسرى للموظف القائم بالمسح، إضافةً إلى كسر بسيط في ساقه اليسرى وركبته</a:t>
            </a:r>
            <a:r>
              <a:rPr kumimoji="0" lang="ar-OM" sz="1400" b="0" i="0" u="none" strike="noStrike" kern="1200" cap="none" spc="0" normalizeH="0" baseline="0" dirty="0">
                <a:ln>
                  <a:noFill/>
                </a:ln>
                <a:solidFill>
                  <a:srgbClr val="222222"/>
                </a:solidFill>
                <a:effectLst/>
                <a:uLnTx/>
                <a:uFillTx/>
                <a:latin typeface="Calibri" panose="020F0502020204030204"/>
                <a:ea typeface="+mn-ea"/>
                <a:cs typeface="+mn-cs"/>
              </a:rPr>
              <a:t>،</a:t>
            </a:r>
            <a:r>
              <a:rPr kumimoji="0" lang="ar" sz="1400" b="0" i="0" u="none" strike="noStrike" kern="1200" cap="none" spc="0" normalizeH="0" baseline="0" dirty="0">
                <a:ln>
                  <a:noFill/>
                </a:ln>
                <a:solidFill>
                  <a:srgbClr val="222222"/>
                </a:solidFill>
                <a:effectLst/>
                <a:uLnTx/>
                <a:uFillTx/>
                <a:latin typeface="Calibri" panose="020F0502020204030204"/>
                <a:ea typeface="+mn-ea"/>
                <a:cs typeface="+mn-cs"/>
              </a:rPr>
              <a:t> كما أُصيب مُشغل الرافعة بكسر بسيط في ركبته اليسرى؛ وعولج المساعد (راكب الشاحنة) من إصابات طفيفة. </a:t>
            </a: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kumimoji="0" lang="ar"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سبب الحادث/النتيجة:</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OM" sz="1400" dirty="0">
                <a:solidFill>
                  <a:srgbClr val="222222"/>
                </a:solidFill>
                <a:latin typeface="Calibri" panose="020F0502020204030204"/>
              </a:rPr>
              <a:t>انحراف</a:t>
            </a:r>
            <a:r>
              <a:rPr lang="ar" sz="1400" dirty="0">
                <a:solidFill>
                  <a:srgbClr val="222222"/>
                </a:solidFill>
                <a:latin typeface="Calibri" panose="020F0502020204030204"/>
              </a:rPr>
              <a:t> الشاحنة إلى المسار المقابل على الرغم </a:t>
            </a:r>
            <a:r>
              <a:rPr lang="ar-OM" sz="1400" dirty="0">
                <a:solidFill>
                  <a:srgbClr val="222222"/>
                </a:solidFill>
                <a:latin typeface="Calibri" panose="020F0502020204030204"/>
              </a:rPr>
              <a:t>من عدم ظهور </a:t>
            </a:r>
            <a:r>
              <a:rPr lang="ar" sz="1400" dirty="0">
                <a:solidFill>
                  <a:srgbClr val="222222"/>
                </a:solidFill>
                <a:latin typeface="Calibri" panose="020F0502020204030204"/>
              </a:rPr>
              <a:t>أي </a:t>
            </a:r>
            <a:r>
              <a:rPr lang="ar-OM" sz="1400" dirty="0">
                <a:solidFill>
                  <a:srgbClr val="222222"/>
                </a:solidFill>
                <a:latin typeface="Calibri" panose="020F0502020204030204"/>
              </a:rPr>
              <a:t>إشارات تحذيرية</a:t>
            </a:r>
            <a:r>
              <a:rPr lang="ar" sz="1400" dirty="0">
                <a:solidFill>
                  <a:srgbClr val="222222"/>
                </a:solidFill>
                <a:latin typeface="Calibri" panose="020F0502020204030204"/>
              </a:rPr>
              <a:t> تشير إلى تعطُّلها.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OM" sz="1400" dirty="0">
                <a:solidFill>
                  <a:srgbClr val="222222"/>
                </a:solidFill>
                <a:latin typeface="Calibri" panose="020F0502020204030204"/>
              </a:rPr>
              <a:t>شعور</a:t>
            </a:r>
            <a:r>
              <a:rPr lang="ar" sz="1400" dirty="0">
                <a:solidFill>
                  <a:srgbClr val="222222"/>
                </a:solidFill>
                <a:latin typeface="Calibri" panose="020F0502020204030204"/>
              </a:rPr>
              <a:t> سائق الشاحنة</a:t>
            </a:r>
            <a:r>
              <a:rPr lang="ar-OM" sz="1400" dirty="0">
                <a:solidFill>
                  <a:srgbClr val="222222"/>
                </a:solidFill>
                <a:latin typeface="Calibri" panose="020F0502020204030204"/>
              </a:rPr>
              <a:t> بالنعاس، ونوم </a:t>
            </a:r>
            <a:r>
              <a:rPr lang="ar" sz="1400" dirty="0">
                <a:solidFill>
                  <a:srgbClr val="222222"/>
                </a:solidFill>
                <a:latin typeface="Calibri" panose="020F0502020204030204"/>
              </a:rPr>
              <a:t>الراكب </a:t>
            </a:r>
            <a:r>
              <a:rPr lang="ar-OM" sz="1400" dirty="0">
                <a:solidFill>
                  <a:srgbClr val="222222"/>
                </a:solidFill>
                <a:latin typeface="Calibri" panose="020F0502020204030204"/>
              </a:rPr>
              <a:t>أثناء</a:t>
            </a:r>
            <a:r>
              <a:rPr lang="ar" sz="1400" dirty="0">
                <a:solidFill>
                  <a:srgbClr val="222222"/>
                </a:solidFill>
                <a:latin typeface="Calibri" panose="020F0502020204030204"/>
              </a:rPr>
              <a:t> وقوع الحادث.</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400" dirty="0">
                <a:solidFill>
                  <a:srgbClr val="222222"/>
                </a:solidFill>
                <a:latin typeface="Calibri" panose="020F0502020204030204"/>
              </a:rPr>
              <a:t>بدأ الرحلة مباشرة </a:t>
            </a:r>
            <a:r>
              <a:rPr lang="ar-OM" sz="1400" dirty="0">
                <a:solidFill>
                  <a:srgbClr val="222222"/>
                </a:solidFill>
                <a:latin typeface="Calibri" panose="020F0502020204030204"/>
              </a:rPr>
              <a:t>بعد تناول السائق لوجبة الغداء</a:t>
            </a:r>
            <a:r>
              <a:rPr lang="ar" sz="1400" dirty="0">
                <a:solidFill>
                  <a:srgbClr val="222222"/>
                </a:solidFill>
                <a:latin typeface="Calibri" panose="020F0502020204030204"/>
              </a:rPr>
              <a:t>.</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400" dirty="0">
                <a:solidFill>
                  <a:srgbClr val="222222"/>
                </a:solidFill>
                <a:latin typeface="Calibri" panose="020F0502020204030204"/>
              </a:rPr>
              <a:t>تجاوز السائق السرعة المُحدَّدة (40 كم/ساعة) على الطريق التحويلي.</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الدروس المستفادة من هذا الحادث:</a:t>
            </a: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OM" sz="1400" dirty="0">
                <a:solidFill>
                  <a:srgbClr val="222222"/>
                </a:solidFill>
                <a:latin typeface="Calibri" panose="020F0502020204030204"/>
              </a:rPr>
              <a:t>هل يجب عليك أخذ</a:t>
            </a:r>
            <a:r>
              <a:rPr lang="ar" sz="1400" dirty="0">
                <a:solidFill>
                  <a:srgbClr val="222222"/>
                </a:solidFill>
                <a:latin typeface="Calibri" panose="020F0502020204030204"/>
              </a:rPr>
              <a:t> فترات استراحة عندما </a:t>
            </a:r>
            <a:r>
              <a:rPr lang="ar-OM" sz="1400" dirty="0">
                <a:solidFill>
                  <a:srgbClr val="222222"/>
                </a:solidFill>
                <a:latin typeface="Calibri" panose="020F0502020204030204"/>
              </a:rPr>
              <a:t>شعورك </a:t>
            </a:r>
            <a:r>
              <a:rPr lang="ar" sz="1400" dirty="0">
                <a:solidFill>
                  <a:srgbClr val="222222"/>
                </a:solidFill>
                <a:latin typeface="Calibri" panose="020F0502020204030204"/>
              </a:rPr>
              <a:t>بالتعب أو الإرهاق أثناء القيادة؟</a:t>
            </a:r>
            <a:endParaRPr lang="ar-OM" sz="1400" dirty="0">
              <a:solidFill>
                <a:srgbClr val="222222"/>
              </a:solidFill>
              <a:latin typeface="Calibri" panose="020F0502020204030204"/>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OM" sz="1400" dirty="0">
                <a:solidFill>
                  <a:srgbClr val="222222"/>
                </a:solidFill>
                <a:latin typeface="Calibri" panose="020F0502020204030204"/>
              </a:rPr>
              <a:t>هل أنت على دراية بالسرعة المحددة وتلتزم بها؟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400" dirty="0">
                <a:solidFill>
                  <a:srgbClr val="222222"/>
                </a:solidFill>
                <a:latin typeface="Calibri" panose="020F0502020204030204"/>
              </a:rPr>
              <a:t>بوصفك راكبًا، كيف </a:t>
            </a:r>
            <a:r>
              <a:rPr lang="ar-OM" sz="1400" dirty="0">
                <a:solidFill>
                  <a:srgbClr val="222222"/>
                </a:solidFill>
                <a:latin typeface="Calibri" panose="020F0502020204030204"/>
              </a:rPr>
              <a:t>يمكنك أن تظل</a:t>
            </a:r>
            <a:r>
              <a:rPr lang="ar" sz="1400" dirty="0">
                <a:solidFill>
                  <a:srgbClr val="222222"/>
                </a:solidFill>
                <a:latin typeface="Calibri" panose="020F0502020204030204"/>
              </a:rPr>
              <a:t> متيقظًا لتتمكَّن </a:t>
            </a:r>
            <a:r>
              <a:rPr lang="ar-OM" sz="1400" dirty="0">
                <a:solidFill>
                  <a:srgbClr val="222222"/>
                </a:solidFill>
                <a:latin typeface="Calibri" panose="020F0502020204030204"/>
              </a:rPr>
              <a:t>من</a:t>
            </a:r>
            <a:r>
              <a:rPr lang="ar" sz="1400" dirty="0">
                <a:solidFill>
                  <a:srgbClr val="222222"/>
                </a:solidFill>
                <a:latin typeface="Calibri" panose="020F0502020204030204"/>
              </a:rPr>
              <a:t> التدخُل</a:t>
            </a:r>
            <a:r>
              <a:rPr lang="ar-OM" sz="1400" dirty="0">
                <a:solidFill>
                  <a:srgbClr val="222222"/>
                </a:solidFill>
                <a:latin typeface="Calibri" panose="020F0502020204030204"/>
              </a:rPr>
              <a:t> و</a:t>
            </a:r>
            <a:r>
              <a:rPr lang="ar" sz="1400" dirty="0">
                <a:solidFill>
                  <a:srgbClr val="222222"/>
                </a:solidFill>
                <a:latin typeface="Calibri" panose="020F0502020204030204"/>
              </a:rPr>
              <a:t>اتخاذ الإجراءات اللازمة حين يكون سلوك السائق غير آمن</a:t>
            </a:r>
            <a:r>
              <a:rPr lang="ar-OM" sz="1400" dirty="0">
                <a:solidFill>
                  <a:srgbClr val="222222"/>
                </a:solidFill>
                <a:latin typeface="Calibri" panose="020F0502020204030204"/>
              </a:rPr>
              <a:t>ًا</a:t>
            </a:r>
            <a:r>
              <a:rPr lang="ar" sz="1400" dirty="0">
                <a:solidFill>
                  <a:srgbClr val="222222"/>
                </a:solidFill>
                <a:latin typeface="Calibri" panose="020F0502020204030204"/>
              </a:rPr>
              <a:t>؟</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ar"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276999"/>
          </a:xfrm>
          <a:prstGeom prst="rect">
            <a:avLst/>
          </a:prstGeom>
          <a:noFill/>
          <a:ln w="9525">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التاريخ:</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14/01/2024     </a:t>
            </a: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عنوان الحادث: </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إصابة مضيعة للوقت (LTI#02)     </a:t>
            </a: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النمط: </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حادث سيارة (MVI)                            </a:t>
            </a: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الخطورة المحتملة:</a:t>
            </a:r>
            <a:r>
              <a:rPr kumimoji="0" lang="en-US" sz="1200" b="1" i="0" u="none" strike="noStrike" kern="1200" cap="none" spc="0" normalizeH="0" baseline="0" dirty="0">
                <a:ln>
                  <a:noFill/>
                </a:ln>
                <a:solidFill>
                  <a:srgbClr val="4472C4"/>
                </a:solidFill>
                <a:effectLst/>
                <a:uLnTx/>
                <a:uFillTx/>
                <a:latin typeface="Tahoma" pitchFamily="34" charset="0"/>
                <a:ea typeface="+mn-ea"/>
                <a:cs typeface="+mn-cs"/>
              </a:rPr>
              <a:t>C4P</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النشاط:</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 قيادة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2000" b="1" i="0" u="none" strike="noStrike" kern="1200" cap="none" spc="0" normalizeH="0" baseline="0" dirty="0">
                <a:ln>
                  <a:noFill/>
                </a:ln>
                <a:solidFill>
                  <a:srgbClr val="0D38B3"/>
                </a:solidFill>
                <a:effectLst/>
                <a:uLnTx/>
                <a:uFillTx/>
                <a:latin typeface="Arial" panose="020B0604020202020204" pitchFamily="34" charset="0"/>
                <a:ea typeface="+mn-ea"/>
                <a:cs typeface="Arial" panose="020B0604020202020204" pitchFamily="34" charset="0"/>
              </a:rPr>
              <a:t>الجمهور المستهدف: </a:t>
            </a:r>
            <a:r>
              <a:rPr kumimoji="0" lang="ar" sz="1800" b="1" i="0" u="none" strike="noStrike" kern="1200" cap="none" spc="0" normalizeH="0" baseline="0" dirty="0">
                <a:ln>
                  <a:noFill/>
                </a:ln>
                <a:solidFill>
                  <a:srgbClr val="FF0000"/>
                </a:solidFill>
                <a:effectLst/>
                <a:uLnTx/>
                <a:uFillTx/>
                <a:latin typeface="Calibri" panose="020F0502020204030204"/>
                <a:ea typeface="+mn-ea"/>
                <a:cs typeface="+mn-cs"/>
              </a:rPr>
              <a:t>موظفو الخدمات اللوجستية والتشغيل والتشييد </a:t>
            </a:r>
            <a:endParaRPr kumimoji="0" lang="ar"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 sz="3600" b="1" i="0" u="none" strike="noStrike" kern="1200" cap="none" spc="0" normalizeH="0" baseline="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تنبيه السلامة الثاني لشركة تنمية نفط عُمان</a:t>
            </a:r>
            <a:r>
              <a:rPr kumimoji="0" lang="ar" sz="3200" b="1" i="0" u="none" strike="noStrike" kern="1200" cap="none" spc="0" normalizeH="0" baseline="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686980" y="6335054"/>
            <a:ext cx="7512141" cy="338554"/>
          </a:xfrm>
          <a:prstGeom prst="rect">
            <a:avLst/>
          </a:prstGeom>
          <a:solidFill>
            <a:schemeClr val="accent5"/>
          </a:solid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 sz="1600" b="1" i="0" u="none" strike="noStrike" kern="1200" cap="none" spc="0" normalizeH="0" baseline="0">
                <a:ln>
                  <a:noFill/>
                </a:ln>
                <a:solidFill>
                  <a:prstClr val="white"/>
                </a:solidFill>
                <a:effectLst/>
                <a:uLnTx/>
                <a:uFillTx/>
                <a:latin typeface="Tahoma" pitchFamily="34" charset="0"/>
                <a:ea typeface="MS PGothic" pitchFamily="34" charset="-128"/>
                <a:cs typeface="+mn-cs"/>
              </a:rPr>
              <a:t>التزم بالحد الأقصى للسرعة وابق متيقظًا في أثناء القيادة </a:t>
            </a:r>
          </a:p>
        </p:txBody>
      </p:sp>
      <p:pic>
        <p:nvPicPr>
          <p:cNvPr id="7" name="Picture 6">
            <a:extLst>
              <a:ext uri="{FF2B5EF4-FFF2-40B4-BE49-F238E27FC236}">
                <a16:creationId xmlns:a16="http://schemas.microsoft.com/office/drawing/2014/main" id="{B22A4A4C-7310-64B9-1A95-2060B826162B}"/>
              </a:ext>
            </a:extLst>
          </p:cNvPr>
          <p:cNvPicPr>
            <a:picLocks noChangeAspect="1"/>
          </p:cNvPicPr>
          <p:nvPr/>
        </p:nvPicPr>
        <p:blipFill>
          <a:blip r:embed="rId3"/>
          <a:stretch>
            <a:fillRect/>
          </a:stretch>
        </p:blipFill>
        <p:spPr>
          <a:xfrm>
            <a:off x="8193138" y="1595877"/>
            <a:ext cx="3723432" cy="2095549"/>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736883" y="3088547"/>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6" name="Picture 5">
            <a:extLst>
              <a:ext uri="{FF2B5EF4-FFF2-40B4-BE49-F238E27FC236}">
                <a16:creationId xmlns:a16="http://schemas.microsoft.com/office/drawing/2014/main" id="{0E416433-167D-0C1D-0A88-4CEE5CA3B802}"/>
              </a:ext>
            </a:extLst>
          </p:cNvPr>
          <p:cNvPicPr>
            <a:picLocks noChangeAspect="1"/>
          </p:cNvPicPr>
          <p:nvPr/>
        </p:nvPicPr>
        <p:blipFill>
          <a:blip r:embed="rId4"/>
          <a:stretch>
            <a:fillRect/>
          </a:stretch>
        </p:blipFill>
        <p:spPr>
          <a:xfrm>
            <a:off x="8199122" y="3905325"/>
            <a:ext cx="3717448" cy="2215829"/>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580925" y="5413024"/>
            <a:ext cx="457200" cy="566844"/>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7522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a:bodyPr>
          <a:lstStyle/>
          <a:p>
            <a:pPr algn="ctr" rtl="1"/>
            <a:r>
              <a:rPr lang="ar-OM" sz="2200" b="1" dirty="0">
                <a:solidFill>
                  <a:srgbClr val="00B050"/>
                </a:solidFill>
                <a:ea typeface="MS PGothic" pitchFamily="34" charset="-128"/>
              </a:rPr>
              <a:t>إدارة المراجعة الذاتية</a:t>
            </a:r>
            <a:endParaRPr lang="ar"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478149"/>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Tx/>
              <a:buNone/>
              <a:tabLst/>
              <a:defRPr/>
            </a:pPr>
            <a:r>
              <a:rPr kumimoji="0" lang="ar-OM" sz="1800" b="1" i="0" u="none" strike="noStrike" kern="1200" cap="none" spc="0" normalizeH="0" baseline="0" dirty="0">
                <a:ln>
                  <a:noFill/>
                </a:ln>
                <a:solidFill>
                  <a:prstClr val="black"/>
                </a:solidFill>
                <a:effectLst/>
                <a:uLnTx/>
                <a:uFillTx/>
                <a:latin typeface="Tahoma" pitchFamily="34" charset="0"/>
                <a:ea typeface="+mn-ea"/>
                <a:cs typeface="+mn-cs"/>
              </a:rPr>
              <a:t>تأكد مما يلي:</a:t>
            </a:r>
            <a:endParaRPr kumimoji="0" lang="a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 </a:t>
            </a:r>
            <a:endParaRPr kumimoji="0" lang="a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هل </a:t>
            </a:r>
            <a:r>
              <a:rPr lang="ar-OM" sz="1600" dirty="0">
                <a:solidFill>
                  <a:prstClr val="black"/>
                </a:solidFill>
                <a:latin typeface="Calibri" panose="020F0502020204030204" pitchFamily="34" charset="0"/>
                <a:sym typeface="Wingdings" pitchFamily="2" charset="2"/>
              </a:rPr>
              <a:t>تحرص على معرفة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مخاطر الطريق</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و</a:t>
            </a:r>
            <a:r>
              <a:rPr lang="ar-OM" sz="1600" dirty="0">
                <a:solidFill>
                  <a:prstClr val="black"/>
                </a:solidFill>
                <a:latin typeface="Calibri" panose="020F0502020204030204" pitchFamily="34" charset="0"/>
                <a:sym typeface="Wingdings" pitchFamily="2" charset="2"/>
              </a:rPr>
              <a:t>ضوابطها</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 </a:t>
            </a:r>
            <a:r>
              <a:rPr lang="ar-OM" sz="1600" dirty="0">
                <a:solidFill>
                  <a:prstClr val="black"/>
                </a:solidFill>
                <a:latin typeface="Calibri" panose="020F0502020204030204" pitchFamily="34" charset="0"/>
                <a:sym typeface="Wingdings" pitchFamily="2" charset="2"/>
              </a:rPr>
              <a:t>اللاحقة </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في عملية إدارة المخاطر</a:t>
            </a:r>
            <a:r>
              <a:rPr lang="ar-OM" sz="1600" dirty="0">
                <a:solidFill>
                  <a:prstClr val="black"/>
                </a:solidFill>
                <a:latin typeface="Calibri" panose="020F0502020204030204" pitchFamily="34" charset="0"/>
                <a:sym typeface="Wingdings" pitchFamily="2" charset="2"/>
              </a:rPr>
              <a:t> والآثار المترتبة عليها</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a:t>
            </a:r>
            <a:endParaRPr kumimoji="0" lang="a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هل تحرص على </a:t>
            </a:r>
            <a:r>
              <a:rPr kumimoji="0" lang="ar" sz="1600" b="0" i="0" u="none" strike="noStrike" kern="1200" cap="none" spc="0" normalizeH="0" baseline="0">
                <a:ln>
                  <a:noFill/>
                </a:ln>
                <a:solidFill>
                  <a:prstClr val="black"/>
                </a:solidFill>
                <a:effectLst/>
                <a:uLnTx/>
                <a:uFillTx/>
                <a:latin typeface="Calibri" panose="020F0502020204030204" pitchFamily="34" charset="0"/>
                <a:ea typeface="+mn-ea"/>
                <a:cs typeface="+mn-cs"/>
                <a:sym typeface="Wingdings" pitchFamily="2" charset="2"/>
              </a:rPr>
              <a:t>تطبيق بروتوكول </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للتواصل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مع السائقين </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بشأن التغييرات التي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قد </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تطرأ على ظروف الطريق؟</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هل تتأكد </a:t>
            </a:r>
            <a:r>
              <a:rPr lang="ar-OM" sz="1600" dirty="0">
                <a:solidFill>
                  <a:prstClr val="black"/>
                </a:solidFill>
                <a:latin typeface="Calibri" panose="020F0502020204030204" pitchFamily="34" charset="0"/>
                <a:sym typeface="Wingdings" pitchFamily="2" charset="2"/>
              </a:rPr>
              <a:t>من إحاطة </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السائقين </a:t>
            </a:r>
            <a:r>
              <a:rPr lang="ar-OM" sz="1600" dirty="0">
                <a:solidFill>
                  <a:prstClr val="black"/>
                </a:solidFill>
                <a:latin typeface="Calibri" panose="020F0502020204030204" pitchFamily="34" charset="0"/>
                <a:sym typeface="Wingdings" pitchFamily="2" charset="2"/>
              </a:rPr>
              <a:t>ب</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ظروف الطريق والحد الأقصى للسرعة والمخاطر عند القيادة على الطرق المستوية/الطرق الجديدة قبل إصدار تصريح الرحلة؟</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هل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تتأكد</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من</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 توفّر الموارد المناسبة </a:t>
            </a:r>
            <a:r>
              <a:rPr lang="ar-OM" sz="1600" dirty="0">
                <a:solidFill>
                  <a:prstClr val="black"/>
                </a:solidFill>
                <a:latin typeface="Calibri" panose="020F0502020204030204" pitchFamily="34" charset="0"/>
                <a:sym typeface="Wingdings" pitchFamily="2" charset="2"/>
              </a:rPr>
              <a:t>أثناء نقل </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المعدات والمواد من موقع المشروع؟</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هل تتأكد من أن السائقين قد أخذوا قسطاً كافياً من الراحة </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قبل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إعطاء</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 </a:t>
            </a:r>
            <a:r>
              <a:rPr lang="ar-OM" sz="1600" dirty="0">
                <a:solidFill>
                  <a:prstClr val="black"/>
                </a:solidFill>
                <a:latin typeface="Calibri" panose="020F0502020204030204" pitchFamily="34" charset="0"/>
                <a:sym typeface="Wingdings" pitchFamily="2" charset="2"/>
              </a:rPr>
              <a:t>ال</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موافقة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ل</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إدارة الرحلة؟</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هل تتأكد من حصول الموظفين على التدريب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الكافي </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الذي يُمكّنهم من اتخاذ الإجراءات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اللازمة</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 عند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وجود</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أي </a:t>
            </a:r>
            <a:r>
              <a:rPr lang="ar-OM" sz="1600" dirty="0">
                <a:solidFill>
                  <a:prstClr val="black"/>
                </a:solidFill>
                <a:latin typeface="Calibri" panose="020F0502020204030204" pitchFamily="34" charset="0"/>
                <a:sym typeface="Wingdings" pitchFamily="2" charset="2"/>
              </a:rPr>
              <a:t>تصرف </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غير آمن؟</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هل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تمتلك</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 نظام للتعلم من الحوادث المماثلة التي تشاركها الشركة مع المتعاقدين الآخرين؟ وهل يتم تطبيق</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ها</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 بشكلٍ فعال ومنتظم؟</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هل تتأكد من أن جميع </a:t>
            </a:r>
            <a:r>
              <a:rPr kumimoji="0" lang="ar-OM"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السائقين يلتزمون بالحد الأقصى للسرعة أثناء القيادة</a:t>
            </a: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هل تحرص على تتبُّع جميع السائقين والرحلات؟</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OM" sz="1100" b="0" i="1" u="none" strike="noStrike" kern="1200" cap="none" spc="0" normalizeH="0" baseline="0" dirty="0">
                <a:ln>
                  <a:noFill/>
                </a:ln>
                <a:solidFill>
                  <a:srgbClr val="4472C4"/>
                </a:solidFill>
                <a:effectLst/>
                <a:uLnTx/>
                <a:uFillTx/>
                <a:latin typeface="Calibri" panose="020F0502020204030204" pitchFamily="34" charset="0"/>
                <a:ea typeface="+mn-ea"/>
                <a:cs typeface="+mn-cs"/>
                <a:sym typeface="Wingdings" pitchFamily="2" charset="2"/>
              </a:rPr>
              <a:t>* إذا كانت الإجابة "لا" على أي من الأسئلة المذكورة أعلاه، فيرجى التأكد من اتخاذ إجراء لتصحيح هذه النتيجة.. </a:t>
            </a:r>
          </a:p>
        </p:txBody>
      </p:sp>
      <p:sp>
        <p:nvSpPr>
          <p:cNvPr id="3" name="Rectangle 8">
            <a:extLst>
              <a:ext uri="{FF2B5EF4-FFF2-40B4-BE49-F238E27FC236}">
                <a16:creationId xmlns:a16="http://schemas.microsoft.com/office/drawing/2014/main" id="{2E9BB472-1F50-2E2C-0869-5F31F47BD6E2}"/>
              </a:ext>
            </a:extLst>
          </p:cNvPr>
          <p:cNvSpPr>
            <a:spLocks noChangeArrowheads="1"/>
          </p:cNvSpPr>
          <p:nvPr/>
        </p:nvSpPr>
        <p:spPr bwMode="auto">
          <a:xfrm>
            <a:off x="416361" y="630421"/>
            <a:ext cx="11626955" cy="276999"/>
          </a:xfrm>
          <a:prstGeom prst="rect">
            <a:avLst/>
          </a:prstGeom>
          <a:noFill/>
          <a:ln w="9525">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التاريخ:</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14/01/2024     </a:t>
            </a: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عنوان الحادث: </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LTI#02  </a:t>
            </a: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النمط: </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حادث سيارة (MVI)                                 </a:t>
            </a: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الخطورة المحتملة:</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 A4P4             </a:t>
            </a: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النشاط:</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 قيادة  </a:t>
            </a:r>
          </a:p>
        </p:txBody>
      </p:sp>
    </p:spTree>
    <p:extLst>
      <p:ext uri="{BB962C8B-B14F-4D97-AF65-F5344CB8AC3E}">
        <p14:creationId xmlns:p14="http://schemas.microsoft.com/office/powerpoint/2010/main" val="12584050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Arabic</Language>
    <DocId xmlns="4880e4f8-4b7d-4bdd-91e3-e10d47036eca">92865</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1D45820A-9408-4F6F-B059-266582F69896}"/>
</file>

<file path=customXml/itemProps2.xml><?xml version="1.0" encoding="utf-8"?>
<ds:datastoreItem xmlns:ds="http://schemas.openxmlformats.org/officeDocument/2006/customXml" ds:itemID="{FE124225-74AA-4A9A-8953-306B6DC3C82B}"/>
</file>

<file path=customXml/itemProps3.xml><?xml version="1.0" encoding="utf-8"?>
<ds:datastoreItem xmlns:ds="http://schemas.openxmlformats.org/officeDocument/2006/customXml" ds:itemID="{E70FD81D-9D6F-4F4E-9BC5-2800D329E6CB}"/>
</file>

<file path=docProps/app.xml><?xml version="1.0" encoding="utf-8"?>
<Properties xmlns="http://schemas.openxmlformats.org/officeDocument/2006/extended-properties" xmlns:vt="http://schemas.openxmlformats.org/officeDocument/2006/docPropsVTypes">
  <TotalTime>1359</TotalTime>
  <Words>737</Words>
  <Application>Microsoft Office PowerPoint</Application>
  <PresentationFormat>Widescreen</PresentationFormat>
  <Paragraphs>60</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1_Office Theme</vt:lpstr>
      <vt:lpstr>PowerPoint Presentation</vt:lpstr>
      <vt:lpstr>إدارة المراجعة الذاتية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LTI#0203 _MVI _CollisionAR</dc:title>
  <dc:creator>Rawahi, Ahmed MSE34</dc:creator>
  <cp:lastModifiedBy>Rawahi, Ahmed MSE34</cp:lastModifiedBy>
  <cp:revision>4</cp:revision>
  <dcterms:created xsi:type="dcterms:W3CDTF">2024-03-07T18:39:18Z</dcterms:created>
  <dcterms:modified xsi:type="dcterms:W3CDTF">2024-04-29T06:53:56Z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