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8" r:id="rId2"/>
    <p:sldId id="3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67434-B46C-4BAE-B27E-DD422C47640D}" type="datetimeFigureOut">
              <a:rPr lang="en-US" smtClean="0"/>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1D222-96F5-4563-98D0-DC75BF6FAB83}" type="slidenum">
              <a:rPr lang="en-US" smtClean="0"/>
              <a:t>‹#›</a:t>
            </a:fld>
            <a:endParaRPr lang="en-US"/>
          </a:p>
        </p:txBody>
      </p:sp>
    </p:spTree>
    <p:extLst>
      <p:ext uri="{BB962C8B-B14F-4D97-AF65-F5344CB8AC3E}">
        <p14:creationId xmlns:p14="http://schemas.microsoft.com/office/powerpoint/2010/main" val="235396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3182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6466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156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525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1227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4535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692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469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344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05049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29/04/2024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0490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29/04/2024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8013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602594" cy="500136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 14.1.2024 at approximately 14:16hrs, a head on collision occurred between Pick up vehicle and mobile crane.</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 The pickup was </a:t>
            </a:r>
            <a:r>
              <a:rPr kumimoji="0" lang="en-US" sz="1400" b="0" i="0" u="none" strike="noStrike" kern="1200" cap="none" spc="0" normalizeH="0" baseline="0" noProof="0" dirty="0" err="1">
                <a:ln>
                  <a:noFill/>
                </a:ln>
                <a:solidFill>
                  <a:srgbClr val="222222"/>
                </a:solidFill>
                <a:effectLst/>
                <a:uLnTx/>
                <a:uFillTx/>
                <a:latin typeface="Calibri" panose="020F0502020204030204"/>
                <a:ea typeface="+mn-ea"/>
                <a:cs typeface="+mn-cs"/>
              </a:rPr>
              <a:t>en</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-route from Saih </a:t>
            </a:r>
            <a:r>
              <a:rPr kumimoji="0" lang="en-US" sz="1400" b="0" i="0" u="none" strike="noStrike" kern="1200" cap="none" spc="0" normalizeH="0" baseline="0" noProof="0" dirty="0" err="1">
                <a:ln>
                  <a:noFill/>
                </a:ln>
                <a:solidFill>
                  <a:srgbClr val="222222"/>
                </a:solidFill>
                <a:effectLst/>
                <a:uLnTx/>
                <a:uFillTx/>
                <a:latin typeface="Calibri" panose="020F0502020204030204"/>
                <a:ea typeface="+mn-ea"/>
                <a:cs typeface="+mn-cs"/>
              </a:rPr>
              <a:t>Rawl</a:t>
            </a: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 towards Qarn Alam on a diversion road after delivering food to his crew members at site. At around 14:14hrs approximately 2Km away from Qarn Alam roundabout, the pickup veered onto the oncoming lane causing the front left corner of the pickup to collide with the front left corner of the crane approaching from Qarn Alam 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alibri" panose="020F0502020204030204"/>
                <a:ea typeface="+mn-ea"/>
                <a:cs typeface="+mn-cs"/>
              </a:rPr>
              <a:t>X-rays revealed a compound fracture to Surveyor left arm and simple fracture to his left leg and knee. The Crane operator sustained simple fracture to his left knee. The helper (pickup passenger) was treated for minor injuries.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pickup vehicle drove onto the oncoming lane with no signs of breaking.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pickup driver experienced micro-sleep and the passenger was asleep at the time of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journey started just after the driver had lunch.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Pick up was driving above the posted speed limit (40km/hr) on the diversion road.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take breaks to rest when you feel tired or fatigued while driving?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ensure you are aware of and adhere to road speed limits?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As a passenger, how do you remain alert to intervene in unsafe driver behaviour?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14/01/2024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LTI#02 &amp;LTI#03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Driving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86980" y="6335054"/>
            <a:ext cx="7512141" cy="338554"/>
          </a:xfrm>
          <a:prstGeom prst="rect">
            <a:avLst/>
          </a:prstGeom>
          <a:solidFill>
            <a:schemeClr val="accent5"/>
          </a:solidFill>
        </p:spPr>
        <p:txBody>
          <a:bodyPr wrap="square" rtlCol="0">
            <a:spAutoFit/>
          </a:bodyPr>
          <a:lstStyle/>
          <a:p>
            <a:pPr algn="ctr" fontAlgn="base">
              <a:spcBef>
                <a:spcPct val="0"/>
              </a:spcBef>
              <a:spcAft>
                <a:spcPct val="0"/>
              </a:spcAft>
              <a:defRPr/>
            </a:pPr>
            <a:r>
              <a:rPr lang="en-US" sz="1600" b="1" dirty="0">
                <a:solidFill>
                  <a:schemeClr val="bg1"/>
                </a:solidFill>
                <a:latin typeface="Tahoma" pitchFamily="34" charset="0"/>
                <a:ea typeface="MS PGothic" pitchFamily="34" charset="-128"/>
              </a:rPr>
              <a:t>Stay alert for fatigue symptoms while driving </a:t>
            </a:r>
          </a:p>
        </p:txBody>
      </p:sp>
      <p:pic>
        <p:nvPicPr>
          <p:cNvPr id="7" name="Picture 6">
            <a:extLst>
              <a:ext uri="{FF2B5EF4-FFF2-40B4-BE49-F238E27FC236}">
                <a16:creationId xmlns:a16="http://schemas.microsoft.com/office/drawing/2014/main" id="{B22A4A4C-7310-64B9-1A95-2060B826162B}"/>
              </a:ext>
            </a:extLst>
          </p:cNvPr>
          <p:cNvPicPr>
            <a:picLocks noChangeAspect="1"/>
          </p:cNvPicPr>
          <p:nvPr/>
        </p:nvPicPr>
        <p:blipFill>
          <a:blip r:embed="rId3"/>
          <a:stretch>
            <a:fillRect/>
          </a:stretch>
        </p:blipFill>
        <p:spPr>
          <a:xfrm>
            <a:off x="8193138" y="1595877"/>
            <a:ext cx="3723432" cy="2095549"/>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36883" y="308854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6" name="Picture 5">
            <a:extLst>
              <a:ext uri="{FF2B5EF4-FFF2-40B4-BE49-F238E27FC236}">
                <a16:creationId xmlns:a16="http://schemas.microsoft.com/office/drawing/2014/main" id="{D031BEBC-2E76-B3B1-C2A2-2EB455A20975}"/>
              </a:ext>
            </a:extLst>
          </p:cNvPr>
          <p:cNvPicPr>
            <a:picLocks noChangeAspect="1"/>
          </p:cNvPicPr>
          <p:nvPr/>
        </p:nvPicPr>
        <p:blipFill>
          <a:blip r:embed="rId4"/>
          <a:stretch>
            <a:fillRect/>
          </a:stretch>
        </p:blipFill>
        <p:spPr>
          <a:xfrm>
            <a:off x="8199122" y="3922907"/>
            <a:ext cx="3717448" cy="221582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03796" y="5601268"/>
            <a:ext cx="457200" cy="53746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22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the hazards and subsequent controls are covered in your HEMP regarding road related risks?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there is communication protocol in place for significant changes to road conditions?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the Journey manager has briefed drivers about the road condition, speed limit and hazards when driving in graded road/new roads in before issuing the journey?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 right resources are in place during project demobilisation phase?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the drivers are adequately rested and not fatigued prior issuing journey management approval?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personnel are trained to intervene on observing any unsafe acts or conditions?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have a system in place for the  lateral learnings from similar incidents shared by PDO of other contractors is effectively implemented as a learning on a regular basis?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the drivers follow speed limits while driving?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that all drivers &amp; journeys are tracked?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Rectangle 8">
            <a:extLst>
              <a:ext uri="{FF2B5EF4-FFF2-40B4-BE49-F238E27FC236}">
                <a16:creationId xmlns:a16="http://schemas.microsoft.com/office/drawing/2014/main" id="{2E9BB472-1F50-2E2C-0869-5F31F47BD6E2}"/>
              </a:ext>
            </a:extLst>
          </p:cNvPr>
          <p:cNvSpPr>
            <a:spLocks noChangeArrowheads="1"/>
          </p:cNvSpPr>
          <p:nvPr/>
        </p:nvSpPr>
        <p:spPr bwMode="auto">
          <a:xfrm>
            <a:off x="416361" y="630421"/>
            <a:ext cx="11626955" cy="276999"/>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14/01/2024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LTI#02 &amp; LTI#03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C4P             </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Activity:</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Driving  </a:t>
            </a:r>
          </a:p>
        </p:txBody>
      </p:sp>
    </p:spTree>
    <p:extLst>
      <p:ext uri="{BB962C8B-B14F-4D97-AF65-F5344CB8AC3E}">
        <p14:creationId xmlns:p14="http://schemas.microsoft.com/office/powerpoint/2010/main" val="1258405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Id xmlns="4880e4f8-4b7d-4bdd-91e3-e10d47036eca">92865</DocId>
    <Language xmlns="4880e4f8-4b7d-4bdd-91e3-e10d47036eca">English</Language>
    <wic_System_Copyright xmlns="http://schemas.microsoft.com/sharepoint/v3/fields" xsi:nil="true"/>
    <ImageCreateDate xmlns="4880E4F8-4B7D-4BDD-91E3-E10D47036ECA" xsi:nil="true"/>
  </documentManagement>
</p:properties>
</file>

<file path=customXml/itemProps1.xml><?xml version="1.0" encoding="utf-8"?>
<ds:datastoreItem xmlns:ds="http://schemas.openxmlformats.org/officeDocument/2006/customXml" ds:itemID="{A2AB89AC-BF28-46AB-B6B5-9535A3C13F25}"/>
</file>

<file path=customXml/itemProps2.xml><?xml version="1.0" encoding="utf-8"?>
<ds:datastoreItem xmlns:ds="http://schemas.openxmlformats.org/officeDocument/2006/customXml" ds:itemID="{71D7C7A3-30A3-4592-B996-4C383AA36008}"/>
</file>

<file path=customXml/itemProps3.xml><?xml version="1.0" encoding="utf-8"?>
<ds:datastoreItem xmlns:ds="http://schemas.openxmlformats.org/officeDocument/2006/customXml" ds:itemID="{A2470C36-FE29-4429-81C9-288B38E2BADC}"/>
</file>

<file path=docProps/app.xml><?xml version="1.0" encoding="utf-8"?>
<Properties xmlns="http://schemas.openxmlformats.org/officeDocument/2006/extended-properties" xmlns:vt="http://schemas.openxmlformats.org/officeDocument/2006/docPropsVTypes">
  <TotalTime>11</TotalTime>
  <Words>746</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1_Office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LTI#0203 _MVI _Collision</dc:title>
  <dc:creator>Rawahi, Ahmed MSE34</dc:creator>
  <cp:lastModifiedBy>Rawahi, Ahmed MSE34</cp:lastModifiedBy>
  <cp:revision>3</cp:revision>
  <dcterms:created xsi:type="dcterms:W3CDTF">2024-03-07T18:39:18Z</dcterms:created>
  <dcterms:modified xsi:type="dcterms:W3CDTF">2024-04-29T07:12:32Z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