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8" autoAdjust="0"/>
    <p:restoredTop sz="94660"/>
  </p:normalViewPr>
  <p:slideViewPr>
    <p:cSldViewPr snapToGrid="0">
      <p:cViewPr varScale="1">
        <p:scale>
          <a:sx n="110" d="100"/>
          <a:sy n="110" d="100"/>
        </p:scale>
        <p:origin x="3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C0B9-CDAE-4C5B-904E-644337F09C61}" type="datetimeFigureOut">
              <a:rPr lang="en-US" smtClean="0"/>
              <a:t>13/05/2024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2DD7D-5EBF-4E6C-80F4-6DF1630B8718}" type="slidenum">
              <a:rPr lang="en-US" smtClean="0"/>
              <a:t>‹#›</a:t>
            </a:fld>
            <a:endParaRPr lang="en-US"/>
          </a:p>
        </p:txBody>
      </p:sp>
    </p:spTree>
    <p:extLst>
      <p:ext uri="{BB962C8B-B14F-4D97-AF65-F5344CB8AC3E}">
        <p14:creationId xmlns:p14="http://schemas.microsoft.com/office/powerpoint/2010/main" val="100684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وينبغي وضع وصف مختصر دون ذكر أسماء المتعاقدين أو الأفراد.  اذكر ما حدث والشخص الذي حدث له ذلك (باستخدام المسمى الوظيفي) والإصابات التي حدثت نتيجة لذلك،  ويمكن الاكتفاء بهذا القدر.</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بطريقة يمكن أن يفهمها الجميع.</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صياغة النقطة الرئيسية بطريقة جذّابة لتثبت في الذهن.</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يجب أن تُعبِّر الصور عن الفكرة بطريقة واضحة، وكذلك عن الخطأ الذي حدث (في حالة إعادة الإنشاء،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0000"/>
                </a:solidFill>
                <a:effectLst/>
                <a:uLnTx/>
                <a:uFillTx/>
                <a:latin typeface="Times New Roman" pitchFamily="18" charset="0"/>
                <a:ea typeface="+mn-ea"/>
                <a:cs typeface="+mn-cs"/>
              </a:rPr>
              <a:t>احرص على إدخال جميع التواريخ والعناوين.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تخيل أنه يتعين عليك مراجعة أنظمة الشركات الأخرى لمعرفة ما إذا كانت تواجه المشكلات نفسها أم لا.</a:t>
            </a:r>
          </a:p>
          <a:p>
            <a:pPr marL="0" marR="0" lvl="0" indent="0" algn="r" defTabSz="914400" rtl="1" eaLnBrk="0" fontAlgn="base" latinLnBrk="0" hangingPunct="0">
              <a:lnSpc>
                <a:spcPct val="100000"/>
              </a:lnSpc>
              <a:spcBef>
                <a:spcPct val="30000"/>
              </a:spcBef>
              <a:spcAft>
                <a:spcPct val="0"/>
              </a:spcAft>
              <a:buClrTx/>
              <a:buSzTx/>
              <a:buFontTx/>
              <a:buNone/>
              <a:tabLst/>
              <a:defRPr/>
            </a:pPr>
            <a:endParaRPr kumimoji="0" lang="ar"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r" defTabSz="914400" rtl="1" eaLnBrk="0" fontAlgn="base" latinLnBrk="0" hangingPunct="0">
              <a:lnSpc>
                <a:spcPct val="100000"/>
              </a:lnSpc>
              <a:spcBef>
                <a:spcPct val="30000"/>
              </a:spcBef>
              <a:spcAft>
                <a:spcPct val="0"/>
              </a:spcAft>
              <a:buClrTx/>
              <a:buSzTx/>
              <a:buFontTx/>
              <a:buNone/>
              <a:tabLst/>
              <a:defRPr/>
            </a:pPr>
            <a:r>
              <a:rPr kumimoji="0" lang="ar"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يجب أن تبدأ هذه الأسئلة بما يلي:  هل تحرص على……………؟"</a:t>
            </a:r>
            <a:endParaRPr kumimoji="0" lang="ar"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404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857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15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143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906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0056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124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2860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7090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0113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13/05/2024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208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13/05/2024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14283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36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32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3" name="Picture 2">
            <a:extLst>
              <a:ext uri="{FF2B5EF4-FFF2-40B4-BE49-F238E27FC236}">
                <a16:creationId xmlns:a16="http://schemas.microsoft.com/office/drawing/2014/main" id="{33F69369-4514-2AE2-F590-2EE61BCB1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8">
            <a:extLst>
              <a:ext uri="{FF2B5EF4-FFF2-40B4-BE49-F238E27FC236}">
                <a16:creationId xmlns:a16="http://schemas.microsoft.com/office/drawing/2014/main" id="{CAE2F434-2059-32C3-71EA-B880EE30675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03/01/2024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اسم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إصابة مُضيّعة للوقت 1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النمط:</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 </a:t>
            </a:r>
            <a:r>
              <a:rPr lang="ar" sz="1200" b="1" i="0" u="none" baseline="0" dirty="0">
                <a:solidFill>
                  <a:srgbClr val="4472C4"/>
                </a:solidFill>
                <a:latin typeface="Tahoma" pitchFamily="34" charset="0"/>
                <a:ea typeface="Tahoma" pitchFamily="34" charset="0"/>
                <a:cs typeface="Tahoma" pitchFamily="34" charset="0"/>
              </a:rPr>
              <a:t>انزلاق وتعثر وسقوط</a:t>
            </a:r>
            <a:r>
              <a:rPr kumimoji="0" lang="ar"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شدّة الحادث المُحتملة: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C3P</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ar"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النشاط: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ردم وتسوية التربة </a:t>
            </a:r>
          </a:p>
        </p:txBody>
      </p:sp>
      <p:sp>
        <p:nvSpPr>
          <p:cNvPr id="8" name="Text Box 2">
            <a:extLst>
              <a:ext uri="{FF2B5EF4-FFF2-40B4-BE49-F238E27FC236}">
                <a16:creationId xmlns:a16="http://schemas.microsoft.com/office/drawing/2014/main" id="{3304A1CB-D146-42BB-EBD5-E229A3C5529A}"/>
              </a:ext>
            </a:extLst>
          </p:cNvPr>
          <p:cNvSpPr txBox="1">
            <a:spLocks noChangeArrowheads="1"/>
          </p:cNvSpPr>
          <p:nvPr/>
        </p:nvSpPr>
        <p:spPr bwMode="auto">
          <a:xfrm>
            <a:off x="416361" y="1458616"/>
            <a:ext cx="8396417" cy="3608680"/>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ماذا حدث؟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وقع الحادث في يوم 03/01/2024 في حوالي الساعة 10:56 صباحًا بمنطقة RMS 2 - الهويسة، عندما كان أحد عمال البناء يقوم ببعض أعمال الردم، حيث انزلق سهوًا على الحافة الزلقة للحفرة وفقد اتزانه وسقط، ما تسبب في شعوره بالألم وتورم ذراعه اليسرى،</a:t>
            </a:r>
            <a:r>
              <a:rPr lang="ar" sz="1200" b="0" i="0" u="none" baseline="0" dirty="0">
                <a:solidFill>
                  <a:prstClr val="black"/>
                </a:solidFill>
                <a:latin typeface="Calibri" panose="020F0502020204030204"/>
                <a:ea typeface="Calibri" panose="020F0502020204030204"/>
                <a:cs typeface="Calibri" panose="020F0502020204030204"/>
              </a:rPr>
              <a:t> </a:t>
            </a: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علمًا بأنه طُلب من العامل إزالة الأحجار من الحفرة قبل ردمها.</a:t>
            </a:r>
            <a:r>
              <a:rPr lang="ar" sz="1200" b="0" i="0" u="none" baseline="0" dirty="0">
                <a:solidFill>
                  <a:prstClr val="black"/>
                </a:solidFill>
                <a:latin typeface="Calibri" panose="020F0502020204030204"/>
                <a:ea typeface="Calibri" panose="020F0502020204030204"/>
                <a:cs typeface="Calibri" panose="020F0502020204030204"/>
              </a:rPr>
              <a:t> </a:t>
            </a: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أُرسل العامل إلى عيادة الشركة في يبال، ومن ثمّ إلى نزوى لإجراء الأشعة السينية وتلقي العلاج المناسب.</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سبب الحادث/النتيجة: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لم يراعي العامل سلامته أثناء الحركة؛ فقد وضع قدمه على حافة الحفرة بشكلٍ غير آمن، ما أدى إلى فقدانه للاتزان.</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لم يكن العامل منتبهًا لموضع قدمه أو المنطقة المحيطة به أثناء العمل، ما أدى إلى فقدان اتزانه.	</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a:ea typeface="+mn-ea"/>
                <a:cs typeface="+mn-cs"/>
              </a:rPr>
              <a:t>لم يكن العامل يقظًا أثناء أداء نشاط روتيني، ما عرضه للخطر والسقوط.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الدروس المستفادة من هذا الحادث:</a:t>
            </a: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endParaRPr kumimoji="0" lang="ar"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هل </a:t>
            </a:r>
            <a:r>
              <a:rPr lang="ar" sz="12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تحرص دائمًأ على </a:t>
            </a: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الانتباه للمناطق المحيطة والمخاطر التي قد تتعرض لها؟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هل تحرص على الوقوف بشكل سليم لضمان الحفاظ على اتزانك حول المناطق المحيطة؟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احرص على وضع سياج مناسب حول الحفر وتجنب السير بجوار الحفر حتى لا تسقط أو تتعثر.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10A44407-5B5E-891F-75D3-50B00CA48082}"/>
              </a:ext>
            </a:extLst>
          </p:cNvPr>
          <p:cNvSpPr/>
          <p:nvPr/>
        </p:nvSpPr>
        <p:spPr>
          <a:xfrm>
            <a:off x="416361" y="984640"/>
            <a:ext cx="11775639"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الجمهور المستهدف: </a:t>
            </a:r>
            <a:r>
              <a:rPr kumimoji="0" lang="ar" sz="1800" b="1" i="0" u="none" strike="noStrike" kern="1200" cap="none" spc="0" normalizeH="0" baseline="0">
                <a:ln>
                  <a:noFill/>
                </a:ln>
                <a:solidFill>
                  <a:srgbClr val="FF0000"/>
                </a:solidFill>
                <a:effectLst/>
                <a:uLnTx/>
                <a:uFillTx/>
                <a:latin typeface="Calibri" panose="020F0502020204030204"/>
                <a:ea typeface="+mn-ea"/>
                <a:cs typeface="+mn-cs"/>
              </a:rPr>
              <a:t>موظفو الخدمات اللوجستية والتشغيل والتشييد والحفر </a:t>
            </a:r>
            <a:endParaRPr kumimoji="0" lang="ar"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2" name="TextBox 11">
            <a:extLst>
              <a:ext uri="{FF2B5EF4-FFF2-40B4-BE49-F238E27FC236}">
                <a16:creationId xmlns:a16="http://schemas.microsoft.com/office/drawing/2014/main" id="{8FC8FEC6-B37F-C919-72F4-C3890E462B81}"/>
              </a:ext>
            </a:extLst>
          </p:cNvPr>
          <p:cNvSpPr txBox="1"/>
          <p:nvPr/>
        </p:nvSpPr>
        <p:spPr>
          <a:xfrm>
            <a:off x="405775" y="5975237"/>
            <a:ext cx="7770091" cy="400110"/>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2000" b="1" i="0" u="none" strike="noStrike" kern="1200" cap="none" spc="0" normalizeH="0" baseline="0">
                <a:ln>
                  <a:noFill/>
                </a:ln>
                <a:solidFill>
                  <a:srgbClr val="FFFF00"/>
                </a:solidFill>
                <a:effectLst/>
                <a:uLnTx/>
                <a:uFillTx/>
                <a:latin typeface="Calibri" panose="020F0502020204030204" pitchFamily="34" charset="0"/>
                <a:ea typeface="+mn-ea"/>
                <a:cs typeface="+mn-cs"/>
              </a:rPr>
              <a:t> انتبه لخطواتك دائمًا لتتجنب الانزلاق أو التعثر أو السقوط</a:t>
            </a:r>
            <a:endParaRPr kumimoji="0" lang="ar" sz="20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2" name="Picture 1">
            <a:extLst>
              <a:ext uri="{FF2B5EF4-FFF2-40B4-BE49-F238E27FC236}">
                <a16:creationId xmlns:a16="http://schemas.microsoft.com/office/drawing/2014/main" id="{1FF78AB7-1D7D-4FBB-B726-3CF564955C43}"/>
              </a:ext>
            </a:extLst>
          </p:cNvPr>
          <p:cNvPicPr>
            <a:picLocks noChangeAspect="1"/>
          </p:cNvPicPr>
          <p:nvPr/>
        </p:nvPicPr>
        <p:blipFill rotWithShape="1">
          <a:blip r:embed="rId4"/>
          <a:srcRect r="2562"/>
          <a:stretch/>
        </p:blipFill>
        <p:spPr>
          <a:xfrm>
            <a:off x="8814392" y="1389858"/>
            <a:ext cx="3061422" cy="2394477"/>
          </a:xfrm>
          <a:prstGeom prst="rect">
            <a:avLst/>
          </a:prstGeom>
        </p:spPr>
      </p:pic>
      <p:sp>
        <p:nvSpPr>
          <p:cNvPr id="17" name="TextBox 16">
            <a:extLst>
              <a:ext uri="{FF2B5EF4-FFF2-40B4-BE49-F238E27FC236}">
                <a16:creationId xmlns:a16="http://schemas.microsoft.com/office/drawing/2014/main" id="{1DFC27EF-ECCF-477D-AD4B-C51E1F12C7D9}"/>
              </a:ext>
            </a:extLst>
          </p:cNvPr>
          <p:cNvSpPr txBox="1"/>
          <p:nvPr/>
        </p:nvSpPr>
        <p:spPr>
          <a:xfrm>
            <a:off x="8812778" y="3473574"/>
            <a:ext cx="3061422" cy="307777"/>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1400" b="1" i="0" u="none" strike="noStrike" kern="1200" cap="none" spc="0" normalizeH="0" baseline="0">
                <a:ln>
                  <a:noFill/>
                </a:ln>
                <a:solidFill>
                  <a:srgbClr val="FFFF00"/>
                </a:solidFill>
                <a:effectLst/>
                <a:uLnTx/>
                <a:uFillTx/>
                <a:latin typeface="Calibri" panose="020F0502020204030204" pitchFamily="34" charset="0"/>
                <a:ea typeface="+mn-ea"/>
                <a:cs typeface="+mn-cs"/>
              </a:rPr>
              <a:t>السير على حافة الحفر</a:t>
            </a:r>
            <a:endParaRPr kumimoji="0" lang="ar"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grpSp>
        <p:nvGrpSpPr>
          <p:cNvPr id="19" name="Group 131">
            <a:extLst>
              <a:ext uri="{FF2B5EF4-FFF2-40B4-BE49-F238E27FC236}">
                <a16:creationId xmlns:a16="http://schemas.microsoft.com/office/drawing/2014/main" id="{4EC08C66-30C9-0D71-D982-E41401D7C8DA}"/>
              </a:ext>
            </a:extLst>
          </p:cNvPr>
          <p:cNvGrpSpPr>
            <a:grpSpLocks/>
          </p:cNvGrpSpPr>
          <p:nvPr/>
        </p:nvGrpSpPr>
        <p:grpSpPr bwMode="auto">
          <a:xfrm>
            <a:off x="11478162" y="2628321"/>
            <a:ext cx="259011" cy="322626"/>
            <a:chOff x="3504" y="544"/>
            <a:chExt cx="2287" cy="1855"/>
          </a:xfrm>
        </p:grpSpPr>
        <p:sp>
          <p:nvSpPr>
            <p:cNvPr id="20" name="Line 129">
              <a:extLst>
                <a:ext uri="{FF2B5EF4-FFF2-40B4-BE49-F238E27FC236}">
                  <a16:creationId xmlns:a16="http://schemas.microsoft.com/office/drawing/2014/main" id="{55E2F8AF-EA55-4DC8-2F0B-F8C29E0C1B8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 name="Line 130">
              <a:extLst>
                <a:ext uri="{FF2B5EF4-FFF2-40B4-BE49-F238E27FC236}">
                  <a16:creationId xmlns:a16="http://schemas.microsoft.com/office/drawing/2014/main" id="{D0BD4BE9-8100-913C-BDDD-5246EADE0D2F}"/>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 name="Picture 9">
            <a:extLst>
              <a:ext uri="{FF2B5EF4-FFF2-40B4-BE49-F238E27FC236}">
                <a16:creationId xmlns:a16="http://schemas.microsoft.com/office/drawing/2014/main" id="{331E08BF-573C-4573-A4AE-C21C2FD548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985"/>
          <a:stretch/>
        </p:blipFill>
        <p:spPr>
          <a:xfrm>
            <a:off x="8814392" y="3850475"/>
            <a:ext cx="3017279" cy="2094385"/>
          </a:xfrm>
          <a:prstGeom prst="rect">
            <a:avLst/>
          </a:prstGeom>
        </p:spPr>
      </p:pic>
      <p:sp>
        <p:nvSpPr>
          <p:cNvPr id="7" name="Freeform 132">
            <a:extLst>
              <a:ext uri="{FF2B5EF4-FFF2-40B4-BE49-F238E27FC236}">
                <a16:creationId xmlns:a16="http://schemas.microsoft.com/office/drawing/2014/main" id="{0EB98FE4-66C6-903B-3BFD-C1480F10B95F}"/>
              </a:ext>
            </a:extLst>
          </p:cNvPr>
          <p:cNvSpPr>
            <a:spLocks/>
          </p:cNvSpPr>
          <p:nvPr/>
        </p:nvSpPr>
        <p:spPr bwMode="auto">
          <a:xfrm>
            <a:off x="11383364" y="5110453"/>
            <a:ext cx="353809" cy="24871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r" defTabSz="914400" rtl="1" eaLnBrk="0" fontAlgn="base" latinLnBrk="0" hangingPunct="0">
              <a:lnSpc>
                <a:spcPct val="100000"/>
              </a:lnSpc>
              <a:spcBef>
                <a:spcPct val="0"/>
              </a:spcBef>
              <a:spcAft>
                <a:spcPct val="0"/>
              </a:spcAft>
              <a:buClrTx/>
              <a:buSzTx/>
              <a:buFontTx/>
              <a:buNone/>
              <a:tabLst/>
              <a:defRPr/>
            </a:pPr>
            <a:endParaRPr kumimoji="0" lang="ar"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 name="TextBox 17">
            <a:extLst>
              <a:ext uri="{FF2B5EF4-FFF2-40B4-BE49-F238E27FC236}">
                <a16:creationId xmlns:a16="http://schemas.microsoft.com/office/drawing/2014/main" id="{2CBC3F35-F160-4491-9F22-D5E81E4CB940}"/>
              </a:ext>
            </a:extLst>
          </p:cNvPr>
          <p:cNvSpPr txBox="1"/>
          <p:nvPr/>
        </p:nvSpPr>
        <p:spPr>
          <a:xfrm>
            <a:off x="8823364" y="5609371"/>
            <a:ext cx="3052450" cy="461665"/>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 sz="1200" b="1" i="0" u="none" strike="noStrike" kern="1200" cap="none" spc="0" normalizeH="0" baseline="0">
                <a:ln>
                  <a:noFill/>
                </a:ln>
                <a:solidFill>
                  <a:srgbClr val="FFFF00"/>
                </a:solidFill>
                <a:effectLst/>
                <a:uLnTx/>
                <a:uFillTx/>
                <a:latin typeface="Calibri" panose="020F0502020204030204" pitchFamily="34" charset="0"/>
                <a:ea typeface="+mn-ea"/>
                <a:cs typeface="+mn-cs"/>
              </a:rPr>
              <a:t>تحنب السير بجوار أي حفرة حتى لا تسقط أو تنزلق بها</a:t>
            </a:r>
            <a:endParaRPr kumimoji="0" lang="ar" sz="12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sp>
        <p:nvSpPr>
          <p:cNvPr id="5" name="Oval 4">
            <a:extLst>
              <a:ext uri="{FF2B5EF4-FFF2-40B4-BE49-F238E27FC236}">
                <a16:creationId xmlns:a16="http://schemas.microsoft.com/office/drawing/2014/main" id="{22DBBA88-5051-BBC0-18B0-314E86BB92F2}"/>
              </a:ext>
            </a:extLst>
          </p:cNvPr>
          <p:cNvSpPr/>
          <p:nvPr/>
        </p:nvSpPr>
        <p:spPr>
          <a:xfrm rot="20826534">
            <a:off x="9558348" y="4456475"/>
            <a:ext cx="2102344" cy="802316"/>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rtl="1"/>
            <a:r>
              <a:rPr lang="ar-OM" sz="2400" b="1" dirty="0">
                <a:solidFill>
                  <a:srgbClr val="00B050"/>
                </a:solidFill>
                <a:latin typeface="+mn-lt"/>
                <a:ea typeface="MS PGothic" pitchFamily="34" charset="-128"/>
              </a:rPr>
              <a:t>التدقيق الذاتي للإدارة</a:t>
            </a:r>
            <a:endParaRPr lang="ar" dirty="0">
              <a:latin typeface="+mn-lt"/>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152706"/>
            <a:ext cx="10928195" cy="523220"/>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srgbClr val="FF0000"/>
                </a:solidFill>
                <a:effectLst/>
                <a:uLnTx/>
                <a:uFillTx/>
                <a:latin typeface="Tahoma" pitchFamily="34" charset="0"/>
                <a:ea typeface="+mn-ea"/>
                <a:cs typeface="+mn-cs"/>
              </a:rPr>
              <a:t>للاستفادة من هذا الحادث وضمان إجراء التحسينات باستمرار، يجب على جميع المديرين المتعاقدين مراجعة إدارة مخاطر الصحة والسلامة والبيئة ذات الصلة بعملهم مقابل الأسئلة المطروحة أدناه        </a:t>
            </a:r>
          </a:p>
        </p:txBody>
      </p:sp>
      <p:pic>
        <p:nvPicPr>
          <p:cNvPr id="2" name="Picture 1">
            <a:extLst>
              <a:ext uri="{FF2B5EF4-FFF2-40B4-BE49-F238E27FC236}">
                <a16:creationId xmlns:a16="http://schemas.microsoft.com/office/drawing/2014/main" id="{C892037B-67BD-FFD1-B9F3-EB2749E89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9" name="Rectangle 8">
            <a:extLst>
              <a:ext uri="{FF2B5EF4-FFF2-40B4-BE49-F238E27FC236}">
                <a16:creationId xmlns:a16="http://schemas.microsoft.com/office/drawing/2014/main" id="{65A8E1F9-BFAC-3761-A82F-C70E5DDD285B}"/>
              </a:ext>
            </a:extLst>
          </p:cNvPr>
          <p:cNvSpPr/>
          <p:nvPr/>
        </p:nvSpPr>
        <p:spPr>
          <a:xfrm>
            <a:off x="631902" y="1898844"/>
            <a:ext cx="10928195" cy="3739485"/>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Tahoma" pitchFamily="34" charset="0"/>
                <a:ea typeface="+mn-ea"/>
                <a:cs typeface="+mn-cs"/>
              </a:rPr>
              <a:t>ينبغي تأكيد ما يلي:</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تقييم جميع المخاطر المماثلة أثناء اجتماعات السلامة ومن ثم تعميمها على طاقم العمل؟</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تأمين دخول العمال وخروجهم لأي أعمال؟ </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التأكد من اتباع جميع العمال لإجراءات الدخول والخروج الآمنة؟ </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التأكد من انتباه عمالك لخطواتهم / موضع قدمهم لتتجنب الانزلاق أو التعثر أو السقوط؟</a:t>
            </a:r>
          </a:p>
          <a:p>
            <a:pPr marL="342900" marR="0" lvl="0" indent="-342900" algn="just" defTabSz="914400" rtl="1" eaLnBrk="1" fontAlgn="auto" latinLnBrk="0" hangingPunct="1">
              <a:lnSpc>
                <a:spcPct val="15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a:ea typeface="+mn-ea"/>
                <a:cs typeface="Calibri" pitchFamily="34" charset="0"/>
              </a:rPr>
              <a:t>هل تحرص على التأكد من فهم العمال للصلاحية المفوضة لهم بإيقاف ممارسات العمال غير الآمنة؟</a:t>
            </a:r>
            <a:endParaRPr kumimoji="0" lang="ar"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إذا كانت الإجابة لا على أي من الأسئلة المذكورة أعلاه، فيُرجى الحرص على اتخاذ الإجراءات اللازمة لمعالجة هذا الأمر</a:t>
            </a:r>
            <a:endParaRPr kumimoji="0" lang="ar"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10" name="Rectangle 8">
            <a:extLst>
              <a:ext uri="{FF2B5EF4-FFF2-40B4-BE49-F238E27FC236}">
                <a16:creationId xmlns:a16="http://schemas.microsoft.com/office/drawing/2014/main" id="{1E7D06D8-878D-3FEC-D90A-FB4264F8BA8A}"/>
              </a:ext>
            </a:extLst>
          </p:cNvPr>
          <p:cNvSpPr>
            <a:spLocks noChangeArrowheads="1"/>
          </p:cNvSpPr>
          <p:nvPr/>
        </p:nvSpPr>
        <p:spPr bwMode="auto">
          <a:xfrm>
            <a:off x="416361" y="630421"/>
            <a:ext cx="11626955" cy="369332"/>
          </a:xfrm>
          <a:prstGeom prst="rect">
            <a:avLst/>
          </a:prstGeom>
          <a:noFill/>
          <a:ln w="9525">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التاريخ:</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 03/01/2024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اسم الحادث: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إصابة مُضيّعة للوقت 1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النمط:</a:t>
            </a:r>
            <a:r>
              <a:rPr kumimoji="0" lang="ar" sz="1200" b="1" i="0" u="none" strike="noStrike" kern="1200" cap="none" spc="0" normalizeH="0" baseline="0" dirty="0">
                <a:ln>
                  <a:noFill/>
                </a:ln>
                <a:solidFill>
                  <a:prstClr val="black"/>
                </a:solidFill>
                <a:effectLst/>
                <a:uLnTx/>
                <a:uFillTx/>
                <a:latin typeface="Tahoma" pitchFamily="34" charset="0"/>
                <a:ea typeface="+mn-ea"/>
                <a:cs typeface="+mn-cs"/>
              </a:rPr>
              <a:t> </a:t>
            </a:r>
            <a:r>
              <a:rPr lang="ar" sz="1200" b="1" i="0" u="none" baseline="0" dirty="0">
                <a:solidFill>
                  <a:srgbClr val="4472C4"/>
                </a:solidFill>
                <a:latin typeface="Tahoma" pitchFamily="34" charset="0"/>
                <a:ea typeface="Tahoma" pitchFamily="34" charset="0"/>
                <a:cs typeface="Tahoma" pitchFamily="34" charset="0"/>
              </a:rPr>
              <a:t>انزلاق وتعثر وسقوط</a:t>
            </a:r>
            <a:r>
              <a:rPr kumimoji="0" lang="ar" b="1" i="0" u="none" strike="noStrike" kern="1200" cap="none" spc="0" normalizeH="0" baseline="0" dirty="0">
                <a:ln>
                  <a:noFill/>
                </a:ln>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شدّة الحادث المُحتملة: :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en-US" sz="1200" b="1" i="0" u="none" strike="noStrike" kern="1200" cap="none" spc="0" normalizeH="0" baseline="0" dirty="0">
                <a:ln>
                  <a:noFill/>
                </a:ln>
                <a:solidFill>
                  <a:srgbClr val="4472C4"/>
                </a:solidFill>
                <a:effectLst/>
                <a:uLnTx/>
                <a:uFillTx/>
                <a:latin typeface="Tahoma" pitchFamily="34" charset="0"/>
                <a:ea typeface="+mn-ea"/>
                <a:cs typeface="+mn-cs"/>
              </a:rPr>
              <a:t>C3P</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a:t>
            </a:r>
            <a:r>
              <a:rPr kumimoji="0" lang="ar"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ar" sz="1400" b="1" i="0" u="none" strike="noStrike" kern="1200" cap="none" spc="0" normalizeH="0" baseline="0" dirty="0">
                <a:ln>
                  <a:noFill/>
                </a:ln>
                <a:solidFill>
                  <a:prstClr val="black"/>
                </a:solidFill>
                <a:effectLst/>
                <a:uLnTx/>
                <a:uFillTx/>
                <a:latin typeface="Tahoma" pitchFamily="34" charset="0"/>
                <a:ea typeface="+mn-ea"/>
                <a:cs typeface="+mn-cs"/>
              </a:rPr>
              <a:t>النشاط: </a:t>
            </a:r>
            <a:r>
              <a:rPr kumimoji="0" lang="ar" sz="1200" b="1" i="0" u="none" strike="noStrike" kern="1200" cap="none" spc="0" normalizeH="0" baseline="0" dirty="0">
                <a:ln>
                  <a:noFill/>
                </a:ln>
                <a:solidFill>
                  <a:srgbClr val="4472C4"/>
                </a:solidFill>
                <a:effectLst/>
                <a:uLnTx/>
                <a:uFillTx/>
                <a:latin typeface="Tahoma" pitchFamily="34" charset="0"/>
                <a:ea typeface="+mn-ea"/>
                <a:cs typeface="+mn-cs"/>
              </a:rPr>
              <a:t>ردم وتسوية التربة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92867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0975FCE-B9EC-4370-9DFD-5846204862E8}"/>
</file>

<file path=customXml/itemProps2.xml><?xml version="1.0" encoding="utf-8"?>
<ds:datastoreItem xmlns:ds="http://schemas.openxmlformats.org/officeDocument/2006/customXml" ds:itemID="{3BC59399-3670-4E6D-981D-0265CB123F86}"/>
</file>

<file path=customXml/itemProps3.xml><?xml version="1.0" encoding="utf-8"?>
<ds:datastoreItem xmlns:ds="http://schemas.openxmlformats.org/officeDocument/2006/customXml" ds:itemID="{14E7B5D3-FF3B-41BC-8A95-70E5B3961913}"/>
</file>

<file path=docProps/app.xml><?xml version="1.0" encoding="utf-8"?>
<Properties xmlns="http://schemas.openxmlformats.org/officeDocument/2006/extended-properties" xmlns:vt="http://schemas.openxmlformats.org/officeDocument/2006/docPropsVTypes">
  <TotalTime>40</TotalTime>
  <Words>651</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1_Office Theme</vt:lpstr>
      <vt:lpstr>PowerPoint Presentation</vt:lpstr>
      <vt:lpstr>التدقيق الذاتي للإدارة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LTI#01 Arm Injury Yibal Ar</dc:title>
  <dc:creator>Rawahi, Ahmed MSE34</dc:creator>
  <cp:lastModifiedBy>Rawahi, Ahmed MSE34</cp:lastModifiedBy>
  <cp:revision>5</cp:revision>
  <dcterms:created xsi:type="dcterms:W3CDTF">2024-04-29T10:15:17Z</dcterms:created>
  <dcterms:modified xsi:type="dcterms:W3CDTF">2024-05-13T09:53:13Z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