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16776020" r:id="rId2"/>
    <p:sldId id="2147482470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3E7D68B-8F52-4BBC-9B01-F58BCFF0B527}" v="5" dt="2024-05-15T10:40:06.0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814" autoAdjust="0"/>
    <p:restoredTop sz="94660"/>
  </p:normalViewPr>
  <p:slideViewPr>
    <p:cSldViewPr snapToGrid="0">
      <p:cViewPr varScale="1">
        <p:scale>
          <a:sx n="63" d="100"/>
          <a:sy n="63" d="100"/>
        </p:scale>
        <p:origin x="108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12" Type="http://schemas.openxmlformats.org/officeDocument/2006/relationships/customXml" Target="../customXml/item3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11" Type="http://schemas.openxmlformats.org/officeDocument/2006/relationships/customXml" Target="../customXml/item2.xml"/><Relationship Id="rId5" Type="http://schemas.openxmlformats.org/officeDocument/2006/relationships/presProps" Target="presProps.xml"/><Relationship Id="rId10" Type="http://schemas.openxmlformats.org/officeDocument/2006/relationships/customXml" Target="../customXml/item1.xml"/><Relationship Id="rId4" Type="http://schemas.openxmlformats.org/officeDocument/2006/relationships/notesMaster" Target="notesMasters/notesMaster1.xml"/><Relationship Id="rId9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7F9B83-C4CE-4B1F-9A2C-74D1563E1323}" type="datetimeFigureOut">
              <a:rPr lang="en-US" smtClean="0"/>
              <a:t>20/05/2024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F5D3E5-9770-4172-BFC7-73AD3A9482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783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Ensure all dates and titles are input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 short description should be provided without mentioning names of contractors or individuals.  You should include, what happened, to who (by job title) and what injuries this resulted in.  Nothing more!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Four to five bullet points highlighting the main findings from the investigation.  Remember the target audience is the front line staff so this should be written in simple terms in a way that everyone can understand.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The strap line should be the main point you want to get across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The images should be self explanatory, what went wrong (if you create a reconstruction please ensure you do not put people at risk) and below how it should be done.  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Confidential - Not to be shared outside of PDO/PDO contractors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8714CE-FB4E-4316-BED5-DE0DF6B1D8E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Ensure all dates and titles are input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ea typeface="+mn-ea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  <a:sym typeface="Wingdings" panose="05000000000000000000" pitchFamily="2" charset="2"/>
              </a:rPr>
              <a:t>Make a list of closed questions (only ‘yes’ or ‘no’ as an answer) to ask others if they have the same issues based on the management or HSE-MS failings or shortfalls identified in the investigation.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ea typeface="+mn-ea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  <a:sym typeface="Wingdings" panose="05000000000000000000" pitchFamily="2" charset="2"/>
              </a:rPr>
              <a:t>Imagine you have to audit other companies to see if they could have the same issues.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ea typeface="+mn-ea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  <a:sym typeface="Wingdings" panose="05000000000000000000" pitchFamily="2" charset="2"/>
              </a:rPr>
              <a:t>These questions should start with: Do you ensure…………………?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Confidential - Not to be shared outside of PDO/PDO contractors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8714CE-FB4E-4316-BED5-DE0DF6B1D8E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20/05/2024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2142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20/05/2024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837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20/05/2024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4520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20/05/2024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771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20/05/2024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694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20/05/2024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407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20/05/2024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8801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20/05/2024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300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20/05/2024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4241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20/05/2024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459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20/05/2024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032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20/05/2024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Confidential - Not to be shared outside of PDO/PDO contractors 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5837F4-0EF0-4EB8-A16D-265E78EE0C9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386366" cy="68580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9B523F6-A9A3-46FE-B2B7-E53C7D2853E4}"/>
              </a:ext>
            </a:extLst>
          </p:cNvPr>
          <p:cNvGrpSpPr/>
          <p:nvPr userDrawn="1"/>
        </p:nvGrpSpPr>
        <p:grpSpPr>
          <a:xfrm>
            <a:off x="9289915" y="6117536"/>
            <a:ext cx="2340722" cy="740868"/>
            <a:chOff x="9289915" y="6117536"/>
            <a:chExt cx="2340722" cy="74086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5D186BF-73E8-40E9-BF74-18F83D8021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89915" y="6117536"/>
              <a:ext cx="2340722" cy="38155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68DA85E-4B77-46C1-A974-11D1BE5A68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289915" y="6671146"/>
              <a:ext cx="2340722" cy="1872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78472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erson releasing the 5th wheel handle with an extension arm">
            <a:extLst>
              <a:ext uri="{FF2B5EF4-FFF2-40B4-BE49-F238E27FC236}">
                <a16:creationId xmlns:a16="http://schemas.microsoft.com/office/drawing/2014/main" id="{31AF72BD-AD42-5565-4052-B6BD8C3A0CB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689"/>
          <a:stretch/>
        </p:blipFill>
        <p:spPr>
          <a:xfrm>
            <a:off x="8734697" y="3739408"/>
            <a:ext cx="3324764" cy="2259404"/>
          </a:xfrm>
          <a:prstGeom prst="rect">
            <a:avLst/>
          </a:prstGeom>
        </p:spPr>
      </p:pic>
      <p:pic>
        <p:nvPicPr>
          <p:cNvPr id="17" name="Picture 16" descr="A large truck with a person standing on it&#10;&#10;Description automatically generated">
            <a:extLst>
              <a:ext uri="{FF2B5EF4-FFF2-40B4-BE49-F238E27FC236}">
                <a16:creationId xmlns:a16="http://schemas.microsoft.com/office/drawing/2014/main" id="{8E4E1FFA-E069-6A33-1B00-B3CCD900059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459" r="54500" b="27962"/>
          <a:stretch/>
        </p:blipFill>
        <p:spPr>
          <a:xfrm>
            <a:off x="8734697" y="1236229"/>
            <a:ext cx="3324764" cy="2330355"/>
          </a:xfrm>
          <a:prstGeom prst="rect">
            <a:avLst/>
          </a:prstGeom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424946" y="1809567"/>
            <a:ext cx="8196540" cy="4508927"/>
          </a:xfrm>
          <a:prstGeom prst="rect">
            <a:avLst/>
          </a:prstGeom>
          <a:noFill/>
          <a:ln w="19050">
            <a:noFill/>
            <a:miter lim="800000"/>
          </a:ln>
        </p:spPr>
        <p:txBody>
          <a:bodyPr wrap="square">
            <a:spAutoFit/>
          </a:bodyPr>
          <a:lstStyle/>
          <a:p>
            <a:pPr marL="114300" marR="0" lvl="0" indent="-1143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What happened?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alibri Light" panose="020F0302020204030204" pitchFamily="34" charset="0"/>
                <a:sym typeface="+mn-ea"/>
              </a:rPr>
              <a:t>At approximately 18:50hrs on 31st of March 2024, a Rig was in the process of moving to its next location. In order to offload the diesel tank at the new location, a Rig Move Helper attached wire-rope slings on the trailer lifting lugs to suspend from the crane for uncoupling the Prime Mover.  After the Helper disengaged the lock of the Fifth wheel, he gave a signal to the Prime Mover driver to move forward. When the Prime Mover moved, the load came off the Fifth wheel, jerked and fatally struck the Helper’s head.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SimSun" panose="02010600030101010101" pitchFamily="2" charset="-122"/>
                <a:cs typeface="+mn-cs"/>
              </a:rPr>
              <a:t>Why it happened/Finding:</a:t>
            </a:r>
            <a:endParaRPr kumimoji="0" lang="en-GB" altLang="zh-CN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SimSun" panose="02010600030101010101" pitchFamily="2" charset="-122"/>
              <a:cs typeface="+mn-cs"/>
            </a:endParaRPr>
          </a:p>
          <a:p>
            <a:pPr marL="182563" marR="0" lvl="0" indent="-182563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/>
              <a:t>The risk of ‘line of fire’ was not considered by the work party, in addition to not having a Lift Plan for suspending the load.</a:t>
            </a:r>
            <a:r>
              <a:rPr lang="en-US" sz="1200" dirty="0">
                <a:solidFill>
                  <a:prstClr val="black"/>
                </a:solidFill>
                <a:cs typeface="Calibri Light" panose="020F0302020204030204" pitchFamily="34" charset="0"/>
                <a:sym typeface="+mn-ea"/>
              </a:rPr>
              <a:t>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Calibri Light" panose="020F0302020204030204" pitchFamily="34" charset="0"/>
              <a:sym typeface="+mn-ea"/>
            </a:endParaRPr>
          </a:p>
          <a:p>
            <a:pPr marL="182563" marR="0" lvl="0" indent="-182563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The Helper remained in position under the load, holding the Fifth wheel release handle after pulling it. He believed it was safe to remain under the load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as it was accepted practise for some personnel to do so.</a:t>
            </a:r>
          </a:p>
          <a:p>
            <a:pPr marL="182563" marR="0" lvl="0" indent="-182563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dirty="0">
                <a:solidFill>
                  <a:prstClr val="black"/>
                </a:solidFill>
              </a:rPr>
              <a:t>W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hen an unplanned event occurred elsewhere on the Rig move</a:t>
            </a:r>
            <a:r>
              <a:rPr lang="en-GB" sz="1200" dirty="0">
                <a:solidFill>
                  <a:prstClr val="black"/>
                </a:solidFill>
              </a:rPr>
              <a:t>, the dynamic change in planning arrangements did not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factor in leaving the work party without a Supervisor (coordination of critical staff).</a:t>
            </a:r>
          </a:p>
          <a:p>
            <a:pPr marL="182563" marR="0" lvl="0" indent="-182563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None of the work party intervened or used Stop Work Authority when unsafe practices were observed.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Tahoma" panose="020B0604030504040204" pitchFamily="34" charset="0"/>
            </a:endParaRPr>
          </a:p>
          <a:p>
            <a:pPr marL="114300" marR="0" lvl="0" indent="-1143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SimSun" panose="02010600030101010101" pitchFamily="2" charset="-122"/>
                <a:cs typeface="+mn-cs"/>
              </a:rPr>
              <a:t>Your learning from this incident..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Tahoma" panose="020B0604030504040204" pitchFamily="34" charset="0"/>
            </a:endParaRPr>
          </a:p>
          <a:p>
            <a:pPr marL="182563" marR="0" lvl="0" indent="-182563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alibri Light" panose="020F0302020204030204" pitchFamily="34" charset="0"/>
              </a:rPr>
              <a:t>Supervisors:  </a:t>
            </a:r>
            <a:r>
              <a:rPr lang="en-US" sz="1200" dirty="0">
                <a:solidFill>
                  <a:prstClr val="black"/>
                </a:solidFill>
                <a:cs typeface="Calibri Light" panose="020F0302020204030204" pitchFamily="34" charset="0"/>
              </a:rPr>
              <a:t>E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alibri Light" panose="020F0302020204030204" pitchFamily="34" charset="0"/>
              </a:rPr>
              <a:t>nsure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alibri Light" panose="020F0302020204030204" pitchFamily="34" charset="0"/>
              </a:rPr>
              <a:t> effective supervision during loading and unloading activities.</a:t>
            </a:r>
          </a:p>
          <a:p>
            <a:pPr marL="182563" marR="0" lvl="0" indent="-182563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alibri Light" panose="020F0302020204030204" pitchFamily="34" charset="0"/>
              </a:rPr>
              <a:t>Drivers: Coupling and uncoupling activities shall be carried out by the Driver (SP2000v.5).</a:t>
            </a:r>
          </a:p>
          <a:p>
            <a:pPr marL="182563" marR="0" lvl="0" indent="-182563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alibri Light" panose="020F0302020204030204" pitchFamily="34" charset="0"/>
              </a:rPr>
              <a:t>Drivers: Ensure an ‘Extension arm’ (avoiding you being in the ‘line of fire’) is used for operating the Fifth wheel release handle.</a:t>
            </a:r>
          </a:p>
          <a:p>
            <a:pPr marL="182563" marR="0" lvl="0" indent="-182563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alibri Light" panose="020F0302020204030204" pitchFamily="34" charset="0"/>
              </a:rPr>
              <a:t>Drivers: In case Fifth wheel release arm does not lock, stop and report it.</a:t>
            </a:r>
          </a:p>
          <a:p>
            <a:pPr marL="182563" marR="0" lvl="0" indent="-182563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alibri Light" panose="020F0302020204030204" pitchFamily="34" charset="0"/>
              </a:rPr>
              <a:t>Drivers: Ensure all personnel are away from the line of fire before coupling/uncoupling of load.</a:t>
            </a:r>
          </a:p>
          <a:p>
            <a:pPr marL="182563" marR="0" lvl="0" indent="-182563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alibri Light" panose="020F0302020204030204" pitchFamily="34" charset="0"/>
              </a:rPr>
              <a:t>All Personnel: Do not deviate from the approved loading/offloading methods without obtaining authorization.</a:t>
            </a: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455776" y="559339"/>
            <a:ext cx="11626955" cy="3385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114300" marR="0" lvl="0" indent="-1143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Date: 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+mn-cs"/>
              </a:rPr>
              <a:t>3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+mn-cs"/>
                <a:sym typeface="+mn-ea"/>
              </a:rPr>
              <a:t>1/0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+mn-cs"/>
                <a:sym typeface="+mn-ea"/>
              </a:rPr>
              <a:t>3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+mn-cs"/>
                <a:sym typeface="+mn-ea"/>
              </a:rPr>
              <a:t>/202</a:t>
            </a:r>
            <a:r>
              <a:rPr kumimoji="0" lang="en-US" alt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+mn-cs"/>
                <a:sym typeface="+mn-ea"/>
              </a:rPr>
              <a:t>4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+mn-cs"/>
              </a:rPr>
              <a:t>   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Incident title: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+mn-cs"/>
                <a:sym typeface="+mn-ea"/>
              </a:rPr>
              <a:t>Fatality </a:t>
            </a:r>
            <a:r>
              <a:rPr lang="ar-OM" sz="1600" b="1" dirty="0">
                <a:solidFill>
                  <a:srgbClr val="0000FF"/>
                </a:solidFill>
                <a:sym typeface="+mn-ea"/>
              </a:rPr>
              <a:t>#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+mn-cs"/>
                <a:sym typeface="+mn-ea"/>
              </a:rPr>
              <a:t>01       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Pattern: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+mn-cs"/>
              </a:rPr>
              <a:t>Struck by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ea typeface="+mn-ea"/>
                <a:cs typeface="+mn-cs"/>
              </a:rPr>
              <a:t>        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Potential severity: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+mn-cs"/>
              </a:rPr>
              <a:t>C4P                 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Activity: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+mn-cs"/>
              </a:rPr>
              <a:t>Rig Move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16362" y="984640"/>
            <a:ext cx="6814756" cy="40011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D38B3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Target Audience: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Drilling, Logistics, Operation &amp; Construction 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+mn-ea"/>
              <a:cs typeface="Calibri" panose="020F0502020204030204" pitchFamily="34" charset="0"/>
            </a:endParaRPr>
          </a:p>
        </p:txBody>
      </p:sp>
      <p:sp>
        <p:nvSpPr>
          <p:cNvPr id="15" name="Title 1"/>
          <p:cNvSpPr txBox="1"/>
          <p:nvPr/>
        </p:nvSpPr>
        <p:spPr>
          <a:xfrm>
            <a:off x="346509" y="0"/>
            <a:ext cx="11845491" cy="532596"/>
          </a:xfrm>
          <a:prstGeom prst="rect">
            <a:avLst/>
          </a:prstGeom>
          <a:solidFill>
            <a:srgbClr val="FFC91D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ill Sans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PDO Second Alert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   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29392" y="6379414"/>
            <a:ext cx="7948138" cy="338554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Arial" panose="020B0604020202020204" pitchFamily="34" charset="0"/>
                <a:sym typeface="+mn-ea"/>
              </a:rPr>
              <a:t>Never place yourself in the line of fire during coupling/uncoupling activities 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MS PGothic" panose="020B0600070205080204" pitchFamily="34" charset="-128"/>
              <a:cs typeface="+mn-cs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DFAD66D8-6118-A92C-072E-7D4A5822A72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89290" y="3073797"/>
            <a:ext cx="454025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9FE08B7-9452-0DAA-3882-899D8DEEBB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13160" y="5075209"/>
            <a:ext cx="740885" cy="58526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FAB657E-64E6-CBBA-5783-405069346E5B}"/>
              </a:ext>
            </a:extLst>
          </p:cNvPr>
          <p:cNvSpPr txBox="1"/>
          <p:nvPr/>
        </p:nvSpPr>
        <p:spPr>
          <a:xfrm>
            <a:off x="2194559" y="1427952"/>
            <a:ext cx="450233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n-ea"/>
                <a:cs typeface="+mn-cs"/>
              </a:rPr>
              <a:t>Fatality during offloading of Diesel Tank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3EC2414-D697-8B3D-A470-E91F4BF6E3DE}"/>
              </a:ext>
            </a:extLst>
          </p:cNvPr>
          <p:cNvCxnSpPr>
            <a:cxnSpLocks/>
            <a:stCxn id="3" idx="2"/>
          </p:cNvCxnSpPr>
          <p:nvPr/>
        </p:nvCxnSpPr>
        <p:spPr>
          <a:xfrm>
            <a:off x="9675838" y="4139518"/>
            <a:ext cx="783156" cy="729592"/>
          </a:xfrm>
          <a:prstGeom prst="straightConnector1">
            <a:avLst/>
          </a:prstGeom>
          <a:ln w="190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F722E6B0-A848-EF56-1C58-F11B1A2BB6F1}"/>
              </a:ext>
            </a:extLst>
          </p:cNvPr>
          <p:cNvSpPr/>
          <p:nvPr/>
        </p:nvSpPr>
        <p:spPr>
          <a:xfrm>
            <a:off x="8734697" y="3739408"/>
            <a:ext cx="1882282" cy="40011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Releasing  the Fifth wheel handle using an ‘extension arm’ 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8B4D5C6-A423-B9AC-9203-3D2FE38E15A9}"/>
              </a:ext>
            </a:extLst>
          </p:cNvPr>
          <p:cNvCxnSpPr>
            <a:cxnSpLocks/>
            <a:stCxn id="16" idx="2"/>
          </p:cNvCxnSpPr>
          <p:nvPr/>
        </p:nvCxnSpPr>
        <p:spPr>
          <a:xfrm>
            <a:off x="9651272" y="1653202"/>
            <a:ext cx="1732330" cy="498659"/>
          </a:xfrm>
          <a:prstGeom prst="straightConnector1">
            <a:avLst/>
          </a:prstGeom>
          <a:ln w="190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 descr="A rusty metal object with a handle&#10;&#10;Description automatically generated with medium confidence">
            <a:extLst>
              <a:ext uri="{FF2B5EF4-FFF2-40B4-BE49-F238E27FC236}">
                <a16:creationId xmlns:a16="http://schemas.microsoft.com/office/drawing/2014/main" id="{156509A5-BD69-C516-2424-1A561280E28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65173" y="2495841"/>
            <a:ext cx="587834" cy="1045039"/>
          </a:xfrm>
          <a:prstGeom prst="rect">
            <a:avLst/>
          </a:prstGeom>
          <a:ln w="19050">
            <a:solidFill>
              <a:schemeClr val="accent6">
                <a:lumMod val="20000"/>
                <a:lumOff val="80000"/>
              </a:schemeClr>
            </a:solidFill>
          </a:ln>
        </p:spPr>
      </p:pic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C801A528-0A91-BAD9-DF5D-FC0CF913BE67}"/>
              </a:ext>
            </a:extLst>
          </p:cNvPr>
          <p:cNvCxnSpPr>
            <a:cxnSpLocks/>
            <a:stCxn id="16" idx="2"/>
          </p:cNvCxnSpPr>
          <p:nvPr/>
        </p:nvCxnSpPr>
        <p:spPr>
          <a:xfrm flipH="1">
            <a:off x="9144000" y="1653202"/>
            <a:ext cx="507272" cy="1506774"/>
          </a:xfrm>
          <a:prstGeom prst="straightConnector1">
            <a:avLst/>
          </a:prstGeom>
          <a:ln w="190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2BF6299C-7930-257B-1D6D-B3131D2B5EF9}"/>
              </a:ext>
            </a:extLst>
          </p:cNvPr>
          <p:cNvSpPr/>
          <p:nvPr/>
        </p:nvSpPr>
        <p:spPr>
          <a:xfrm>
            <a:off x="8765172" y="1253092"/>
            <a:ext cx="1772199" cy="40011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Pulling the Fifth wheel release handle by hand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80870" y="-6892"/>
            <a:ext cx="12011130" cy="453582"/>
          </a:xfrm>
          <a:solidFill>
            <a:srgbClr val="FFC91D"/>
          </a:solidFill>
        </p:spPr>
        <p:txBody>
          <a:bodyPr>
            <a:normAutofit fontScale="90000"/>
          </a:bodyPr>
          <a:lstStyle/>
          <a:p>
            <a:pPr algn="ctr"/>
            <a:br>
              <a:rPr lang="en-GB" sz="2200" b="1" dirty="0">
                <a:solidFill>
                  <a:srgbClr val="00B050"/>
                </a:solidFill>
                <a:ea typeface="MS PGothic" panose="020B0600070205080204" pitchFamily="34" charset="-128"/>
              </a:rPr>
            </a:br>
            <a:br>
              <a:rPr lang="en-GB" sz="2200" b="1" dirty="0">
                <a:solidFill>
                  <a:srgbClr val="00B050"/>
                </a:solidFill>
                <a:ea typeface="MS PGothic" panose="020B0600070205080204" pitchFamily="34" charset="-128"/>
              </a:rPr>
            </a:br>
            <a:br>
              <a:rPr lang="en-GB" sz="2200" b="1" dirty="0">
                <a:solidFill>
                  <a:srgbClr val="00B050"/>
                </a:solidFill>
                <a:ea typeface="MS PGothic" panose="020B0600070205080204" pitchFamily="34" charset="-128"/>
              </a:rPr>
            </a:br>
            <a:r>
              <a:rPr lang="en-GB" sz="2700" b="1" dirty="0">
                <a:solidFill>
                  <a:srgbClr val="00B050"/>
                </a:solidFill>
                <a:ea typeface="MS PGothic" panose="020B0600070205080204" pitchFamily="34" charset="-128"/>
              </a:rPr>
              <a:t>Management self-audit </a:t>
            </a:r>
            <a:br>
              <a:rPr lang="en-GB" sz="2700" b="1" dirty="0">
                <a:solidFill>
                  <a:srgbClr val="00B050"/>
                </a:solidFill>
                <a:ea typeface="MS PGothic" panose="020B0600070205080204" pitchFamily="34" charset="-128"/>
              </a:rPr>
            </a:br>
            <a:br>
              <a:rPr lang="en-GB" sz="2200" b="1" dirty="0">
                <a:solidFill>
                  <a:srgbClr val="00B050"/>
                </a:solidFill>
                <a:ea typeface="MS PGothic" panose="020B0600070205080204" pitchFamily="34" charset="-128"/>
              </a:rPr>
            </a:b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55776" y="1062433"/>
            <a:ext cx="102173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As a learning from this incident and ensure continual improvement all contract managers must review their HSE risk management against the questions asked below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455776" y="1863361"/>
            <a:ext cx="10928195" cy="48885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Confirm the following: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itchFamily="2" charset="2"/>
              </a:rPr>
              <a:t>When there are unplanned changes during rig move activities, how do you ensure these changes are managed, communicated and understood by the work party?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itchFamily="2" charset="2"/>
              </a:rPr>
              <a:t>When your work party are at different work locations, how do you ensure there is adequate levels of Supervision to ensure work is executed safely?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itchFamily="2" charset="2"/>
              </a:rPr>
              <a:t>Do you ensure rig move activities are part of your out of sight register/management?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itchFamily="2" charset="2"/>
              </a:rPr>
              <a:t>Do you have a process to identify loads that require specific lifting plans.  If yes, how are the work parties made aware of these requirements?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itchFamily="2" charset="2"/>
              </a:rPr>
              <a:t>Do you ensure Fifth wheel coupling/uncoupling activities are part of Driver’s responsibilities?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itchFamily="2" charset="2"/>
              </a:rPr>
              <a:t>Do you ensure an ‘E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 Light" panose="020F0302020204030204" pitchFamily="34" charset="0"/>
              </a:rPr>
              <a:t>xtension arm’ (to operate the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alibri Light" panose="020F0302020204030204" pitchFamily="34" charset="0"/>
              </a:rPr>
              <a:t>Fifth wheel release handle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 Light" panose="020F0302020204030204" pitchFamily="34" charset="0"/>
              </a:rPr>
              <a:t>) is available with each Prime Mover and used?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 Light" panose="020F0302020204030204" pitchFamily="34" charset="0"/>
                <a:sym typeface="Wingdings" pitchFamily="2" charset="2"/>
              </a:rPr>
              <a:t>Do you ensure rig move activities are monitored as part of your L2/L3 audits?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Wingdings" pitchFamily="2" charset="2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16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Wingdings" panose="05000000000000000000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Wingdings" panose="05000000000000000000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Wingdings" panose="05000000000000000000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Wingdings" panose="05000000000000000000" pitchFamily="2" charset="2"/>
              </a:rPr>
              <a:t>* If the answer is NO to any of the above questions, please ensure you take action to correct this finding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Wingdings" panose="05000000000000000000" pitchFamily="2" charset="2"/>
            </a:endParaRPr>
          </a:p>
        </p:txBody>
      </p:sp>
      <p:sp>
        <p:nvSpPr>
          <p:cNvPr id="2" name="Rectangle 8">
            <a:extLst>
              <a:ext uri="{FF2B5EF4-FFF2-40B4-BE49-F238E27FC236}">
                <a16:creationId xmlns:a16="http://schemas.microsoft.com/office/drawing/2014/main" id="{9144E46F-11FC-52AD-9EE4-FBE36768DA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5776" y="559339"/>
            <a:ext cx="11626955" cy="3385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114300" marR="0" lvl="0" indent="-1143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Date: 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+mn-cs"/>
              </a:rPr>
              <a:t>3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+mn-cs"/>
                <a:sym typeface="+mn-ea"/>
              </a:rPr>
              <a:t>1/0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+mn-cs"/>
                <a:sym typeface="+mn-ea"/>
              </a:rPr>
              <a:t>3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+mn-cs"/>
                <a:sym typeface="+mn-ea"/>
              </a:rPr>
              <a:t>/202</a:t>
            </a:r>
            <a:r>
              <a:rPr kumimoji="0" lang="en-US" alt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+mn-cs"/>
                <a:sym typeface="+mn-ea"/>
              </a:rPr>
              <a:t>4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+mn-cs"/>
              </a:rPr>
              <a:t>   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Incident title: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+mn-cs"/>
                <a:sym typeface="+mn-ea"/>
              </a:rPr>
              <a:t>Fatality </a:t>
            </a:r>
            <a:r>
              <a:rPr lang="ar-OM" sz="1600" b="1" dirty="0">
                <a:solidFill>
                  <a:srgbClr val="0000FF"/>
                </a:solidFill>
                <a:sym typeface="+mn-ea"/>
              </a:rPr>
              <a:t>#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+mn-cs"/>
                <a:sym typeface="+mn-ea"/>
              </a:rPr>
              <a:t>01       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Pattern: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+mn-cs"/>
              </a:rPr>
              <a:t>Struck by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ea typeface="+mn-ea"/>
                <a:cs typeface="+mn-cs"/>
              </a:rPr>
              <a:t>        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Potential severity: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+mn-cs"/>
              </a:rPr>
              <a:t>C4P                 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Activity: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+mn-cs"/>
              </a:rPr>
              <a:t>Rig Move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9C4067D375EDA046866D1CFD34BA6725" ma:contentTypeVersion="4" ma:contentTypeDescription="Upload an image." ma:contentTypeScope="" ma:versionID="809bc6af44041ef507fcb8c845449721">
  <xsd:schema xmlns:xsd="http://www.w3.org/2001/XMLSchema" xmlns:xs="http://www.w3.org/2001/XMLSchema" xmlns:p="http://schemas.microsoft.com/office/2006/metadata/properties" xmlns:ns1="http://schemas.microsoft.com/sharepoint/v3" xmlns:ns2="4880E4F8-4B7D-4BDD-91E3-E10D47036ECA" xmlns:ns3="http://schemas.microsoft.com/sharepoint/v3/fields" xmlns:ns4="4880e4f8-4b7d-4bdd-91e3-e10d47036eca" xmlns:ns5="9d51eac6-a7d5-47f5-a119-63d146adb134" targetNamespace="http://schemas.microsoft.com/office/2006/metadata/properties" ma:root="true" ma:fieldsID="c6cb684b9f311d0fba83640743edc78d" ns1:_="" ns2:_="" ns3:_="" ns4:_="" ns5:_="">
    <xsd:import namespace="http://schemas.microsoft.com/sharepoint/v3"/>
    <xsd:import namespace="4880E4F8-4B7D-4BDD-91E3-E10D47036ECA"/>
    <xsd:import namespace="http://schemas.microsoft.com/sharepoint/v3/fields"/>
    <xsd:import namespace="4880e4f8-4b7d-4bdd-91e3-e10d47036eca"/>
    <xsd:import namespace="9d51eac6-a7d5-47f5-a119-63d146adb134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4:Language" minOccurs="0"/>
                <xsd:element ref="ns4:DocId" minOccurs="0"/>
                <xsd:element ref="ns5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Language" ma:index="27" nillable="true" ma:displayName="Language" ma:default="English 1" ma:format="Dropdown" ma:internalName="Language">
      <xsd:simpleType>
        <xsd:restriction base="dms:Choice">
          <xsd:enumeration value="English 1"/>
          <xsd:enumeration value="English 2"/>
          <xsd:enumeration value="Arabic 1"/>
          <xsd:enumeration value="Arabic 2"/>
          <xsd:enumeration value="Hindi 1"/>
          <xsd:enumeration value="Hindi 2"/>
          <xsd:enumeration value="Malayalam 1"/>
          <xsd:enumeration value="Malayalam 2"/>
        </xsd:restriction>
      </xsd:simpleType>
    </xsd:element>
    <xsd:element name="DocId" ma:index="28" nillable="true" ma:displayName="DocId" ma:list="{9de017a3-70b4-41a0-b3a1-4f7a098545da}" ma:internalName="DocId" ma:showField="ID" ma:web="9d51eac6-a7d5-47f5-a119-63d146adb134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51eac6-a7d5-47f5-a119-63d146adb134" elementFormDefault="qualified">
    <xsd:import namespace="http://schemas.microsoft.com/office/2006/documentManagement/types"/>
    <xsd:import namespace="http://schemas.microsoft.com/office/infopath/2007/PartnerControls"/>
    <xsd:element name="SharedWithUsers" ma:index="2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4880e4f8-4b7d-4bdd-91e3-e10d47036eca">English</Language>
    <DocId xmlns="4880e4f8-4b7d-4bdd-91e3-e10d47036eca">92869</DocId>
    <ImageCreateDate xmlns="4880E4F8-4B7D-4BDD-91E3-E10D47036ECA" xsi:nil="true"/>
    <wic_System_Copyright xmlns="http://schemas.microsoft.com/sharepoint/v3/fields" xsi:nil="true"/>
    <SharedWithUsers xmlns="9d51eac6-a7d5-47f5-a119-63d146adb134">
      <UserInfo>
        <DisplayName>Bassou, Ounnasse UWZ91</DisplayName>
        <AccountId>22449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E09131D8-1E71-497B-A3E3-3290A88F5735}"/>
</file>

<file path=customXml/itemProps2.xml><?xml version="1.0" encoding="utf-8"?>
<ds:datastoreItem xmlns:ds="http://schemas.openxmlformats.org/officeDocument/2006/customXml" ds:itemID="{555765F6-9310-4920-9D24-50AA8357CADB}"/>
</file>

<file path=customXml/itemProps3.xml><?xml version="1.0" encoding="utf-8"?>
<ds:datastoreItem xmlns:ds="http://schemas.openxmlformats.org/officeDocument/2006/customXml" ds:itemID="{2AF00DFE-D9A0-4419-B19A-6C361406B8AE}"/>
</file>

<file path=docProps/app.xml><?xml version="1.0" encoding="utf-8"?>
<Properties xmlns="http://schemas.openxmlformats.org/officeDocument/2006/extended-properties" xmlns:vt="http://schemas.openxmlformats.org/officeDocument/2006/docPropsVTypes">
  <TotalTime>340</TotalTime>
  <Words>895</Words>
  <Application>Microsoft Office PowerPoint</Application>
  <PresentationFormat>Widescreen</PresentationFormat>
  <Paragraphs>61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Book Antiqua</vt:lpstr>
      <vt:lpstr>Calibri</vt:lpstr>
      <vt:lpstr>Tahoma</vt:lpstr>
      <vt:lpstr>Times New Roman</vt:lpstr>
      <vt:lpstr>1_Office Theme</vt:lpstr>
      <vt:lpstr>PowerPoint Presentation</vt:lpstr>
      <vt:lpstr>   Management self-audit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Fat#01 LTI#06 Offloading of Diesel Tank </dc:title>
  <dc:creator>Rawahi, Ahmed MSE34</dc:creator>
  <cp:lastModifiedBy>Rawahi, Ahmed MSE34</cp:lastModifiedBy>
  <cp:revision>3</cp:revision>
  <dcterms:created xsi:type="dcterms:W3CDTF">2024-05-14T03:42:56Z</dcterms:created>
  <dcterms:modified xsi:type="dcterms:W3CDTF">2024-05-20T08:09:11Z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0x0101009148F5A04DDD49CBA7127AADA5FB792B00AADE34325A8B49CDA8BB4DB53328F214009C4067D375EDA046866D1CFD34BA6725</vt:lpwstr>
  </property>
</Properties>
</file>