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16776020" r:id="rId2"/>
    <p:sldId id="214748247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8"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0DA79-939F-4643-A6E1-4DC99D238245}"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13816-A4B6-4E60-BAC1-FCE26F0FBA2B}" type="slidenum">
              <a:rPr lang="en-US" smtClean="0"/>
              <a:t>‹#›</a:t>
            </a:fld>
            <a:endParaRPr lang="en-US"/>
          </a:p>
        </p:txBody>
      </p:sp>
    </p:spTree>
    <p:extLst>
      <p:ext uri="{BB962C8B-B14F-4D97-AF65-F5344CB8AC3E}">
        <p14:creationId xmlns:p14="http://schemas.microsoft.com/office/powerpoint/2010/main" val="191397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यह सुनिश्चित करें कि सभी तिथियाँ और शीर्षक इनपुट किए जाते हैं </a:t>
            </a:r>
          </a:p>
          <a:p>
            <a:pPr algn="l" defTabSz="1334658" rtl="0" eaLnBrk="0" fontAlgn="base" hangingPunct="0">
              <a:spcBef>
                <a:spcPct val="30000"/>
              </a:spcBef>
              <a:spcAft>
                <a:spcPct val="0"/>
              </a:spcAft>
              <a:defRPr/>
            </a:pPr>
            <a:endParaRPr lang="hi" sz="1800" dirty="0">
              <a:solidFill>
                <a:srgbClr val="000000"/>
              </a:solidFill>
              <a:latin typeface="Times New Roman" panose="02020603050405020304" pitchFamily="18" charset="0"/>
            </a:endParaRPr>
          </a:p>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क्या चोटें आईं।  उससे ज़्यादा कुछ नहीं!</a:t>
            </a:r>
          </a:p>
          <a:p>
            <a:pPr algn="l" defTabSz="1334658" rtl="0" eaLnBrk="0" fontAlgn="base" hangingPunct="0">
              <a:spcBef>
                <a:spcPct val="30000"/>
              </a:spcBef>
              <a:spcAft>
                <a:spcPct val="0"/>
              </a:spcAft>
              <a:defRPr/>
            </a:pPr>
            <a:endParaRPr lang="hi" sz="1800" dirty="0">
              <a:solidFill>
                <a:srgbClr val="000000"/>
              </a:solidFill>
              <a:latin typeface="Times New Roman" panose="02020603050405020304" pitchFamily="18" charset="0"/>
            </a:endParaRPr>
          </a:p>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pPr algn="l" defTabSz="1334658" rtl="0" eaLnBrk="0" fontAlgn="base" hangingPunct="0">
              <a:spcBef>
                <a:spcPct val="30000"/>
              </a:spcBef>
              <a:spcAft>
                <a:spcPct val="0"/>
              </a:spcAft>
              <a:defRPr/>
            </a:pPr>
            <a:endParaRPr lang="hi" sz="1800" dirty="0">
              <a:solidFill>
                <a:srgbClr val="000000"/>
              </a:solidFill>
              <a:latin typeface="Times New Roman" panose="02020603050405020304" pitchFamily="18" charset="0"/>
            </a:endParaRPr>
          </a:p>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स्ट्रैप लाइन वह मुख्य स्थान होना चाहिए जिसके पार आप जाना चाहते हैं</a:t>
            </a:r>
          </a:p>
          <a:p>
            <a:pPr algn="l" defTabSz="1334658" rtl="0" eaLnBrk="0" fontAlgn="base" hangingPunct="0">
              <a:spcBef>
                <a:spcPct val="30000"/>
              </a:spcBef>
              <a:spcAft>
                <a:spcPct val="0"/>
              </a:spcAft>
              <a:defRPr/>
            </a:pPr>
            <a:endParaRPr lang="hi" sz="1800" dirty="0">
              <a:solidFill>
                <a:srgbClr val="000000"/>
              </a:solidFill>
              <a:latin typeface="Times New Roman" panose="02020603050405020304" pitchFamily="18" charset="0"/>
            </a:endParaRPr>
          </a:p>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वह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1334658" rtl="0" eaLnBrk="1" fontAlgn="auto" latinLnBrk="0" hangingPunct="1">
              <a:lnSpc>
                <a:spcPct val="100000"/>
              </a:lnSpc>
              <a:spcBef>
                <a:spcPts val="0"/>
              </a:spcBef>
              <a:spcAft>
                <a:spcPts val="0"/>
              </a:spcAft>
              <a:buClrTx/>
              <a:buSzTx/>
              <a:buFontTx/>
              <a:buNone/>
              <a:tabLst/>
              <a:defRPr/>
            </a:pPr>
            <a:r>
              <a:rPr kumimoji="0" lang="hi" sz="16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1334658"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1334658" rtl="0" eaLnBrk="1" fontAlgn="auto" latinLnBrk="0" hangingPunct="1">
              <a:lnSpc>
                <a:spcPct val="100000"/>
              </a:lnSpc>
              <a:spcBef>
                <a:spcPts val="0"/>
              </a:spcBef>
              <a:spcAft>
                <a:spcPts val="0"/>
              </a:spcAft>
              <a:buClrTx/>
              <a:buSzTx/>
              <a:buFontTx/>
              <a:buNone/>
              <a:tabLst/>
              <a:defRPr/>
            </a:pPr>
            <a:fld id="{F88714CE-FB4E-4316-BED5-DE0DF6B1D8E5}" type="slidenum">
              <a:rPr kumimoji="0" sz="18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1334658" rtl="0" eaLnBrk="1" fontAlgn="auto" latinLnBrk="0" hangingPunct="1">
                <a:lnSpc>
                  <a:spcPct val="100000"/>
                </a:lnSpc>
                <a:spcBef>
                  <a:spcPts val="0"/>
                </a:spcBef>
                <a:spcAft>
                  <a:spcPts val="0"/>
                </a:spcAft>
                <a:buClrTx/>
                <a:buSzTx/>
                <a:buFontTx/>
                <a:buNone/>
                <a:tabLst/>
                <a:defRPr/>
              </a:pPr>
              <a:t>1</a:t>
            </a:fld>
            <a:endParaRPr kumimoji="0" lang="h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8955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1334658" rtl="0" eaLnBrk="0" fontAlgn="base" hangingPunct="0">
              <a:spcBef>
                <a:spcPct val="30000"/>
              </a:spcBef>
              <a:spcAft>
                <a:spcPct val="0"/>
              </a:spcAft>
              <a:defRPr/>
            </a:pPr>
            <a:r>
              <a:rPr lang="hi" sz="1800" b="0" i="0" u="none" baseline="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यह सुनिश्चित करें कि सभी तिथियाँ और शीर्षक इनपुट किए जाते हैं </a:t>
            </a:r>
          </a:p>
          <a:p>
            <a:pPr algn="l" defTabSz="1334658" rtl="0" eaLnBrk="0" fontAlgn="base" hangingPunct="0">
              <a:spcBef>
                <a:spcPct val="30000"/>
              </a:spcBef>
              <a:spcAft>
                <a:spcPct val="0"/>
              </a:spcAft>
              <a:defRPr/>
            </a:pPr>
            <a:endParaRPr lang="hi" sz="1800" dirty="0">
              <a:solidFill>
                <a:srgbClr val="0033CC"/>
              </a:solidFill>
              <a:cs typeface="Calibri" panose="020F0502020204030204" pitchFamily="34" charset="0"/>
              <a:sym typeface="Wingdings" panose="05000000000000000000" pitchFamily="2" charset="2"/>
            </a:endParaRPr>
          </a:p>
          <a:p>
            <a:pPr algn="l" defTabSz="1334658" rtl="0" eaLnBrk="0" fontAlgn="base" hangingPunct="0">
              <a:spcBef>
                <a:spcPct val="30000"/>
              </a:spcBef>
              <a:spcAft>
                <a:spcPct val="0"/>
              </a:spcAft>
              <a:defRPr/>
            </a:pPr>
            <a:r>
              <a:rPr lang="hi" sz="1800" b="0" i="0" u="none" baseline="0">
                <a:solidFill>
                  <a:srgbClr val="0033CC"/>
                </a:solidFill>
                <a:cs typeface="Calibri" panose="020F0502020204030204" pitchFamily="34" charset="0"/>
                <a:sym typeface="Wingdings" panose="05000000000000000000"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algn="l" defTabSz="1334658" rtl="0" eaLnBrk="0" fontAlgn="base" hangingPunct="0">
              <a:spcBef>
                <a:spcPct val="30000"/>
              </a:spcBef>
              <a:spcAft>
                <a:spcPct val="0"/>
              </a:spcAft>
              <a:defRPr/>
            </a:pPr>
            <a:endParaRPr lang="hi" sz="1800" dirty="0">
              <a:solidFill>
                <a:srgbClr val="0033CC"/>
              </a:solidFill>
              <a:cs typeface="Calibri" panose="020F0502020204030204" pitchFamily="34" charset="0"/>
              <a:sym typeface="Wingdings" panose="05000000000000000000" pitchFamily="2" charset="2"/>
            </a:endParaRPr>
          </a:p>
          <a:p>
            <a:pPr algn="l" defTabSz="1334658" rtl="0" eaLnBrk="0" fontAlgn="base" hangingPunct="0">
              <a:spcBef>
                <a:spcPct val="30000"/>
              </a:spcBef>
              <a:spcAft>
                <a:spcPct val="0"/>
              </a:spcAft>
              <a:defRPr/>
            </a:pPr>
            <a:r>
              <a:rPr lang="hi" sz="1800" b="0" i="0" u="none" baseline="0">
                <a:solidFill>
                  <a:srgbClr val="0033CC"/>
                </a:solidFill>
                <a:cs typeface="Calibri" panose="020F0502020204030204" pitchFamily="34" charset="0"/>
                <a:sym typeface="Wingdings" panose="05000000000000000000" pitchFamily="2" charset="2"/>
              </a:rPr>
              <a:t>कल्पना करें कि आपको यह देखने के लिए अन्य कंपनियों का ऑडिट करना होगा कि क्या उनमें भी यही समस्याएं हो सकती हैं।</a:t>
            </a:r>
          </a:p>
          <a:p>
            <a:pPr algn="l" defTabSz="1334658" rtl="0" eaLnBrk="0" fontAlgn="base" hangingPunct="0">
              <a:spcBef>
                <a:spcPct val="30000"/>
              </a:spcBef>
              <a:spcAft>
                <a:spcPct val="0"/>
              </a:spcAft>
              <a:defRPr/>
            </a:pPr>
            <a:endParaRPr lang="hi" sz="1800" dirty="0">
              <a:solidFill>
                <a:srgbClr val="0033CC"/>
              </a:solidFill>
              <a:cs typeface="Calibri" panose="020F0502020204030204" pitchFamily="34" charset="0"/>
              <a:sym typeface="Wingdings" panose="05000000000000000000" pitchFamily="2" charset="2"/>
            </a:endParaRPr>
          </a:p>
          <a:p>
            <a:pPr algn="l" defTabSz="1334658" rtl="0" eaLnBrk="0" fontAlgn="base" hangingPunct="0">
              <a:spcBef>
                <a:spcPct val="30000"/>
              </a:spcBef>
              <a:spcAft>
                <a:spcPct val="0"/>
              </a:spcAft>
              <a:defRPr/>
            </a:pPr>
            <a:r>
              <a:rPr lang="hi" sz="1800" b="0" i="0" u="none" baseline="0">
                <a:solidFill>
                  <a:srgbClr val="0033CC"/>
                </a:solidFill>
                <a:cs typeface="Calibri" panose="020F0502020204030204" pitchFamily="34" charset="0"/>
                <a:sym typeface="Wingdings" panose="05000000000000000000" pitchFamily="2" charset="2"/>
              </a:rPr>
              <a:t>ये प्रश्न ऐसे शुरू होने चाहिए: क्या आप सुनिश्चित करते हैं…………………?</a:t>
            </a:r>
            <a:endParaRPr lang="hi" sz="1800" dirty="0">
              <a:solidFill>
                <a:srgbClr val="000000"/>
              </a:solidFill>
              <a:cs typeface="Calibri" panose="020F0502020204030204" pitchFamily="34" charset="0"/>
            </a:endParaRP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6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8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2573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FF9CF10-DB9D-47C9-8E16-D6A3F4FA227B}"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4860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5E7130F6-A862-44D2-A14E-B2C20CDC01C5}"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7354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7707194C-2AB5-413A-9AA5-A771B9E8A552}"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07344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9F712240-4F58-493A-9D51-AB16F57D4E6C}"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1114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5D268A6-FD1D-47D0-B208-912FF8D39751}"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2794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9D31C0E0-4573-4BD6-8B65-180F52F341E4}" type="datetime1">
              <a:rPr lang="en-US" smtClean="0"/>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3080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7F8CCC4C-7860-42B9-9138-88043014C614}" type="datetime1">
              <a:rPr lang="en-US" smtClean="0"/>
              <a:t>10/29/2024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0528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128F6EBD-7F84-4D8D-B773-ED5332B950BC}" type="datetime1">
              <a:rPr lang="en-US" smtClean="0"/>
              <a:t>10/29/2024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9012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FF11825F-4E57-4BE8-BC43-A73E9F116EDD}" type="datetime1">
              <a:rPr lang="en-US" smtClean="0"/>
              <a:t>10/29/2024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9376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73194C1D-71D9-4AD9-94C0-FE1901A2EFEC}" type="datetime1">
              <a:rPr lang="en-US" smtClean="0"/>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3930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D036F1CA-1D50-4370-A3D0-DC38D9B2421C}" type="datetime1">
              <a:rPr lang="en-US" smtClean="0"/>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9411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C03476C5-1C1C-4C9A-8D15-53A55F4E416C}" type="datetime1">
              <a:rPr lang="en-US" smtClean="0"/>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xmlns=""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xmlns=""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xmlns=""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xmlns=""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618762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16361" y="1897950"/>
            <a:ext cx="7791263" cy="3662541"/>
          </a:xfrm>
          <a:prstGeom prst="rect">
            <a:avLst/>
          </a:prstGeom>
          <a:noFill/>
          <a:ln w="19050">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FF0000"/>
                </a:solidFill>
                <a:effectLst/>
                <a:uLnTx/>
                <a:uFillTx/>
                <a:latin typeface="Tahoma" panose="020B0604030504040204" pitchFamily="34" charset="0"/>
                <a:ea typeface="+mn-ea"/>
                <a:cs typeface="+mn-cs"/>
              </a:rPr>
              <a:t>क्या हुआ था?</a:t>
            </a:r>
            <a:endParaRPr kumimoji="0" lang="hi" sz="105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9 अगस्त 2024 को, तकरीबन सुबह 8:15 बजे, एक किराये का टिपर बहजा-मर्मुल ब्लैकटॉप रोड होते हुए, निम्र बरो पिट से अमीन साइट स्थान की ओर जा रहा था। जब चालक बाएं मुड़ने की कोशिश कर रहा था, तब वह विपरीत दिशा से निम्र की ओर जा रहे एक तृतीय पक्ष के वाहन से टकरा गया। इस दुर्घटना में एक व्यक्ति की तत्काल मृत्यु हो गई, और तीसरे पक्ष के वाहन में सवार अन्य कई लोग घायल हो गए। टिपर चालक सुरक्षित बच गया।</a:t>
            </a:r>
            <a:endParaRPr kumimoji="0" lang="hi"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altLang="zh-CN" sz="1600" b="1" i="0" u="none" strike="noStrike" kern="1200" cap="none" spc="0" normalizeH="0" baseline="0" noProof="0" dirty="0">
              <a:ln>
                <a:noFill/>
              </a:ln>
              <a:solidFill>
                <a:srgbClr val="0070C0"/>
              </a:solidFill>
              <a:effectLst/>
              <a:uLnTx/>
              <a:uFillTx/>
              <a:latin typeface="Tahoma" panose="020B0604030504040204" pitchFamily="34" charset="0"/>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anose="020B0604030504040204" pitchFamily="34" charset="0"/>
                <a:ea typeface="SimSun" panose="02010600030101010101" pitchFamily="2" charset="-122"/>
                <a:cs typeface="+mn-cs"/>
              </a:rPr>
              <a:t>ऐसा क्यों हुआ/निष्कर्ष:</a:t>
            </a:r>
            <a:endParaRPr kumimoji="0" lang="hi" altLang="zh-CN" sz="1600" b="1" i="0" u="none" strike="noStrike" kern="1200" cap="none" spc="0" normalizeH="0" baseline="0" noProof="0" dirty="0">
              <a:ln>
                <a:noFill/>
              </a:ln>
              <a:solidFill>
                <a:prstClr val="black"/>
              </a:solidFill>
              <a:effectLst/>
              <a:uLnTx/>
              <a:uFillTx/>
              <a:latin typeface="Tahoma" panose="020B0604030504040204" pitchFamily="34" charset="0"/>
              <a:ea typeface="SimSun" panose="02010600030101010101" pitchFamily="2" charset="-122"/>
              <a:cs typeface="+mn-cs"/>
            </a:endParaRP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टिपर चालक ने तीसरे पक्ष के चालक की गति और ब्लैकटॉप से ​​मोड़ लेने में लगने वाले समय का गलत अनुमान लगाया।</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जंक्शन के बीच </a:t>
            </a:r>
            <a:r>
              <a:rPr kumimoji="0" lang="hi" sz="1200" b="0" i="0" u="none" strike="noStrike" kern="1200" cap="none" spc="0" normalizeH="0" baseline="0" dirty="0" smtClean="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पहुंचने </a:t>
            </a: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से पहले टिपर चालक बाएं मुड़ रहा था।</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rPr>
              <a:t>सड़क पर किसी भी तरह का कोई संकेत नहीं था जिससे तीसरे पक्ष के चालकों को कई जंक्शनों और सड़क के अन्य खतरों के बारे में चेतावनी दी जा सके।</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i"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sym typeface="+mn-ea"/>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anose="020B060403050404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anose="020B0604030504040204" pitchFamily="34" charset="0"/>
                <a:ea typeface="SimSun" panose="02010600030101010101" pitchFamily="2" charset="-122"/>
                <a:cs typeface="+mn-cs"/>
              </a:rPr>
              <a:t>इस घटना से आपको मिली सीख..</a:t>
            </a: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anose="020B0604030504040204" pitchFamily="34" charset="0"/>
            </a:endParaRPr>
          </a:p>
          <a:p>
            <a:pPr marL="285750" marR="0" lvl="0" indent="-1936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rPr>
              <a:t>चालक: क्या आप यह सुनिश्चित करते हैं कि जब सामने से ट्रैफ़िक आ रहा हो तो आप T-जंक्शन पर पूरी तरह रुक जाते हैं?</a:t>
            </a:r>
          </a:p>
          <a:p>
            <a:pPr marL="285750" marR="0" lvl="0" indent="-1936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rPr>
              <a:t>यात्रा प्रबंधक: क्या आप अपने चालकों को अपने कार्यस्थल के सबसे सुरक्षित रास्तों के बारे में बताते हैं?</a:t>
            </a:r>
          </a:p>
          <a:p>
            <a:pPr marL="285750" marR="0" lvl="0" indent="-1936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rPr>
              <a:t>सभी कर्मचारी: क्या आपको </a:t>
            </a:r>
            <a:r>
              <a:rPr kumimoji="0" lang="hi" sz="1200" b="0" i="0" u="none" strike="noStrike" kern="1200" cap="none" spc="0" normalizeH="0" baseline="0" dirty="0" smtClean="0">
                <a:ln>
                  <a:noFill/>
                </a:ln>
                <a:solidFill>
                  <a:prstClr val="black"/>
                </a:solidFill>
                <a:effectLst/>
                <a:uLnTx/>
                <a:uFillTx/>
                <a:latin typeface="Calibri Light" panose="020F0302020204030204" pitchFamily="34" charset="0"/>
                <a:ea typeface="+mn-ea"/>
                <a:cs typeface="Calibri Light" panose="020F0302020204030204" pitchFamily="34" charset="0"/>
              </a:rPr>
              <a:t>सलाह </a:t>
            </a:r>
            <a:r>
              <a:rPr kumimoji="0" lang="hi" sz="1200" b="0" i="0" u="none" strike="noStrike" kern="1200" cap="none" spc="0" normalizeH="0" baseline="0" dirty="0">
                <a:ln>
                  <a:noFill/>
                </a:ln>
                <a:solidFill>
                  <a:prstClr val="black"/>
                </a:solidFill>
                <a:effectLst/>
                <a:uLnTx/>
                <a:uFillTx/>
                <a:latin typeface="Calibri Light" panose="020F0302020204030204" pitchFamily="34" charset="0"/>
                <a:ea typeface="+mn-ea"/>
                <a:cs typeface="Calibri Light" panose="020F0302020204030204" pitchFamily="34" charset="0"/>
              </a:rPr>
              <a:t>के लिए PDO द्वारा सुझाए गए रास्ते की जानकारी है और क्या आप उसका पालन करना सुनिश्चित करते हैं?</a:t>
            </a:r>
          </a:p>
        </p:txBody>
      </p:sp>
      <p:sp>
        <p:nvSpPr>
          <p:cNvPr id="13" name="Rectangle 8"/>
          <p:cNvSpPr>
            <a:spLocks noChangeArrowheads="1"/>
          </p:cNvSpPr>
          <p:nvPr/>
        </p:nvSpPr>
        <p:spPr bwMode="auto">
          <a:xfrm>
            <a:off x="416361" y="737848"/>
            <a:ext cx="11626955" cy="337185"/>
          </a:xfrm>
          <a:prstGeom prst="rect">
            <a:avLst/>
          </a:prstGeom>
          <a:noFill/>
          <a:ln w="9525">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तिथि: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09</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sym typeface="+mn-ea"/>
              </a:rPr>
              <a:t>/08/2024</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घटना का शीर्षक: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तृतीय पक्ष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sym typeface="+mn-ea"/>
              </a:rPr>
              <a:t>मृत्यु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पैटर्न:</a:t>
            </a:r>
            <a:r>
              <a:rPr kumimoji="0" lang="hi" sz="1200" b="1" i="0" u="none" strike="noStrike" kern="1200" cap="none" spc="0" normalizeH="0" baseline="0">
                <a:ln>
                  <a:noFill/>
                </a:ln>
                <a:solidFill>
                  <a:prstClr val="black"/>
                </a:solidFill>
                <a:effectLst/>
                <a:uLnTx/>
                <a:uFillTx/>
                <a:latin typeface="Tahoma" panose="020B0604030504040204" pitchFamily="34" charset="0"/>
                <a:ea typeface="+mn-ea"/>
                <a:cs typeface="+mn-cs"/>
              </a:rPr>
              <a:t>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MVI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संभावित गंभीरता: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C4P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गतिविधि:</a:t>
            </a:r>
            <a:r>
              <a:rPr kumimoji="0" lang="hi" sz="1600" b="1" i="0" u="none" strike="noStrike" kern="1200" cap="none" spc="0" normalizeH="0" baseline="0">
                <a:ln>
                  <a:noFill/>
                </a:ln>
                <a:solidFill>
                  <a:srgbClr val="4472C4"/>
                </a:solidFill>
                <a:effectLst/>
                <a:uLnTx/>
                <a:uFillTx/>
                <a:latin typeface="Tahoma" panose="020B0604030504040204" pitchFamily="34" charset="0"/>
                <a:ea typeface="+mn-ea"/>
                <a:cs typeface="+mn-cs"/>
              </a:rPr>
              <a:t>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ड्राइविंग</a:t>
            </a:r>
          </a:p>
        </p:txBody>
      </p:sp>
      <p:sp>
        <p:nvSpPr>
          <p:cNvPr id="14" name="Rectangle 13"/>
          <p:cNvSpPr/>
          <p:nvPr/>
        </p:nvSpPr>
        <p:spPr>
          <a:xfrm>
            <a:off x="504296" y="1184694"/>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a:ln>
                  <a:noFill/>
                </a:ln>
                <a:solidFill>
                  <a:srgbClr val="0D38B3"/>
                </a:solidFill>
                <a:effectLst/>
                <a:uLnTx/>
                <a:uFillTx/>
                <a:latin typeface="Arial" panose="020B0604020202020204" pitchFamily="34" charset="0"/>
                <a:ea typeface="+mn-ea"/>
                <a:cs typeface="Arial" panose="020B0604020202020204" pitchFamily="34" charset="0"/>
              </a:rPr>
              <a:t>लक्षित व्यक्ति: </a:t>
            </a:r>
            <a:r>
              <a:rPr kumimoji="0" lang="hi" sz="1800" b="1" i="0" u="none" strike="noStrike" kern="1200" cap="none" spc="0" normalizeH="0" baseline="0">
                <a:ln>
                  <a:noFill/>
                </a:ln>
                <a:solidFill>
                  <a:srgbClr val="FF0000"/>
                </a:solidFill>
                <a:effectLst/>
                <a:uLnTx/>
                <a:uFillTx/>
                <a:latin typeface="Calibri" panose="020F0502020204030204"/>
                <a:ea typeface="+mn-ea"/>
                <a:cs typeface="+mn-cs"/>
              </a:rPr>
              <a:t>ड्रिलिंग, लॉजिस्टिक्स, ऑपरेशन और कंस्ट्रक्शन </a:t>
            </a:r>
            <a:endParaRPr kumimoji="0" lang="hi" sz="1800" b="1" i="0" u="none" strike="noStrike" kern="1200" cap="none" spc="0" normalizeH="0" baseline="0" noProof="0" dirty="0">
              <a:ln>
                <a:noFill/>
              </a:ln>
              <a:solidFill>
                <a:srgbClr val="FF0000"/>
              </a:solidFill>
              <a:effectLst/>
              <a:uLnTx/>
              <a:uFillTx/>
              <a:latin typeface="Calibri Light" panose="020F0302020204030204"/>
              <a:ea typeface="+mn-ea"/>
              <a:cs typeface="Calibri" panose="020F0502020204030204" pitchFamily="34" charset="0"/>
            </a:endParaRPr>
          </a:p>
        </p:txBody>
      </p:sp>
      <p:sp>
        <p:nvSpPr>
          <p:cNvPr id="15" name="Title 1"/>
          <p:cNvSpPr txBox="1"/>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दूसरा अलर्ट</a:t>
            </a:r>
            <a:r>
              <a:rPr kumimoji="0" lang="hi"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p:cNvSpPr txBox="1"/>
          <p:nvPr/>
        </p:nvSpPr>
        <p:spPr>
          <a:xfrm>
            <a:off x="433680" y="5889025"/>
            <a:ext cx="6955989" cy="338554"/>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a:ln>
                  <a:noFill/>
                </a:ln>
                <a:solidFill>
                  <a:prstClr val="white"/>
                </a:solidFill>
                <a:effectLst/>
                <a:uLnTx/>
                <a:uFillTx/>
                <a:latin typeface="Calibri" panose="020F0502020204030204"/>
                <a:ea typeface="+mn-ea"/>
                <a:cs typeface="Arial" panose="020B0604020202020204" pitchFamily="34" charset="0"/>
                <a:sym typeface="+mn-ea"/>
              </a:rPr>
              <a:t>जब सामने से ट्रैफ़िक आ रहा हो तो T-जंक्शन पर रुक जाएं</a:t>
            </a:r>
            <a:endParaRPr kumimoji="0" lang="hi" sz="1600" b="1" i="0" u="none" strike="noStrike" kern="1200" cap="none" spc="0" normalizeH="0" baseline="0" noProof="0" dirty="0">
              <a:ln>
                <a:noFill/>
              </a:ln>
              <a:solidFill>
                <a:prstClr val="white"/>
              </a:solidFill>
              <a:effectLst/>
              <a:uLnTx/>
              <a:uFillTx/>
              <a:latin typeface="Tahoma" panose="020B0604030504040204" pitchFamily="34" charset="0"/>
              <a:ea typeface="MS PGothic" panose="020B0600070205080204" pitchFamily="34" charset="-128"/>
              <a:cs typeface="+mn-cs"/>
            </a:endParaRPr>
          </a:p>
        </p:txBody>
      </p:sp>
      <p:sp>
        <p:nvSpPr>
          <p:cNvPr id="8" name="Slide Number Placeholder 3">
            <a:extLst>
              <a:ext uri="{FF2B5EF4-FFF2-40B4-BE49-F238E27FC236}">
                <a16:creationId xmlns:a16="http://schemas.microsoft.com/office/drawing/2014/main" xmlns="" id="{30EFDF94-D72E-403C-43FA-BB229445F843}"/>
              </a:ext>
            </a:extLst>
          </p:cNvPr>
          <p:cNvSpPr>
            <a:spLocks noGrp="1"/>
          </p:cNvSpPr>
          <p:nvPr>
            <p:ph type="sldNum" sz="quarter" idx="12"/>
          </p:nvPr>
        </p:nvSpPr>
        <p:spPr>
          <a:xfrm>
            <a:off x="11724640" y="6497099"/>
            <a:ext cx="467360" cy="3609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6F64E4-CF39-E842-A871-400C57C21E39}" type="slidenum">
              <a:rPr kumimoji="0" sz="1200" b="0" i="0" u="none" strike="noStrike" kern="1200" cap="none" spc="0" normalizeH="0" baseline="0">
                <a:ln>
                  <a:noFill/>
                </a:ln>
                <a:solidFill>
                  <a:prstClr val="black">
                    <a:tint val="75000"/>
                  </a:prstClr>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2" name="Picture 21">
            <a:extLst>
              <a:ext uri="{FF2B5EF4-FFF2-40B4-BE49-F238E27FC236}">
                <a16:creationId xmlns:a16="http://schemas.microsoft.com/office/drawing/2014/main" xmlns="" id="{0C87DEFB-7BDD-2E83-A6E7-B1A6E9C7EF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66481" y="3776181"/>
            <a:ext cx="3437938" cy="2343971"/>
          </a:xfrm>
          <a:prstGeom prst="rect">
            <a:avLst/>
          </a:prstGeom>
        </p:spPr>
      </p:pic>
      <p:pic>
        <p:nvPicPr>
          <p:cNvPr id="10" name="Picture 9">
            <a:extLst>
              <a:ext uri="{FF2B5EF4-FFF2-40B4-BE49-F238E27FC236}">
                <a16:creationId xmlns:a16="http://schemas.microsoft.com/office/drawing/2014/main" xmlns="" id="{C9FE08B7-9452-0DAA-3882-899D8DEEBBA9}"/>
              </a:ext>
            </a:extLst>
          </p:cNvPr>
          <p:cNvPicPr>
            <a:picLocks noChangeAspect="1"/>
          </p:cNvPicPr>
          <p:nvPr/>
        </p:nvPicPr>
        <p:blipFill>
          <a:blip r:embed="rId4"/>
          <a:stretch>
            <a:fillRect/>
          </a:stretch>
        </p:blipFill>
        <p:spPr>
          <a:xfrm>
            <a:off x="11451115" y="5473250"/>
            <a:ext cx="740885" cy="585267"/>
          </a:xfrm>
          <a:prstGeom prst="rect">
            <a:avLst/>
          </a:prstGeom>
        </p:spPr>
      </p:pic>
      <p:pic>
        <p:nvPicPr>
          <p:cNvPr id="23" name="Picture 22">
            <a:extLst>
              <a:ext uri="{FF2B5EF4-FFF2-40B4-BE49-F238E27FC236}">
                <a16:creationId xmlns:a16="http://schemas.microsoft.com/office/drawing/2014/main" xmlns="" id="{9A9D717A-0B51-18F3-C77E-53672374962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66481" y="1280286"/>
            <a:ext cx="3437938" cy="2458593"/>
          </a:xfrm>
          <a:prstGeom prst="rect">
            <a:avLst/>
          </a:prstGeom>
        </p:spPr>
      </p:pic>
      <p:pic>
        <p:nvPicPr>
          <p:cNvPr id="24" name="Picture 2">
            <a:extLst>
              <a:ext uri="{FF2B5EF4-FFF2-40B4-BE49-F238E27FC236}">
                <a16:creationId xmlns:a16="http://schemas.microsoft.com/office/drawing/2014/main" xmlns="" id="{DFAD66D8-6118-A92C-072E-7D4A5822A72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686667" y="3251602"/>
            <a:ext cx="454025" cy="4810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870" y="-6892"/>
            <a:ext cx="12011130" cy="453582"/>
          </a:xfrm>
          <a:solidFill>
            <a:srgbClr val="FFC91D"/>
          </a:solidFill>
        </p:spPr>
        <p:txBody>
          <a:bodyPr>
            <a:normAutofit fontScale="90000"/>
          </a:bodyPr>
          <a:lstStyle/>
          <a:p>
            <a:pPr algn="ctr" rtl="0"/>
            <a:r>
              <a:rPr lang="hi" sz="2200" b="1">
                <a:solidFill>
                  <a:srgbClr val="00B050"/>
                </a:solidFill>
                <a:ea typeface="MS PGothic" panose="020B0600070205080204" pitchFamily="34" charset="-128"/>
              </a:rPr>
              <a:t/>
            </a:r>
            <a:br>
              <a:rPr lang="hi" sz="2200" b="1">
                <a:solidFill>
                  <a:srgbClr val="00B050"/>
                </a:solidFill>
                <a:ea typeface="MS PGothic" panose="020B0600070205080204" pitchFamily="34" charset="-128"/>
              </a:rPr>
            </a:br>
            <a:r>
              <a:rPr lang="hi" sz="2200" b="1">
                <a:solidFill>
                  <a:srgbClr val="00B050"/>
                </a:solidFill>
                <a:ea typeface="MS PGothic" panose="020B0600070205080204" pitchFamily="34" charset="-128"/>
              </a:rPr>
              <a:t/>
            </a:r>
            <a:br>
              <a:rPr lang="hi" sz="2200" b="1">
                <a:solidFill>
                  <a:srgbClr val="00B050"/>
                </a:solidFill>
                <a:ea typeface="MS PGothic" panose="020B0600070205080204" pitchFamily="34" charset="-128"/>
              </a:rPr>
            </a:br>
            <a:r>
              <a:rPr lang="hi" sz="2200" b="1">
                <a:solidFill>
                  <a:srgbClr val="00B050"/>
                </a:solidFill>
                <a:ea typeface="MS PGothic" panose="020B0600070205080204" pitchFamily="34" charset="-128"/>
              </a:rPr>
              <a:t/>
            </a:r>
            <a:br>
              <a:rPr lang="hi" sz="2200" b="1">
                <a:solidFill>
                  <a:srgbClr val="00B050"/>
                </a:solidFill>
                <a:ea typeface="MS PGothic" panose="020B0600070205080204" pitchFamily="34" charset="-128"/>
              </a:rPr>
            </a:br>
            <a:r>
              <a:rPr lang="hi" sz="2700" b="1" i="0" u="none" baseline="0">
                <a:solidFill>
                  <a:srgbClr val="00B050"/>
                </a:solidFill>
                <a:ea typeface="MS PGothic" panose="020B0600070205080204" pitchFamily="34" charset="-128"/>
              </a:rPr>
              <a:t>प्रबंधन का सेल्फ-ऑडिट </a:t>
            </a:r>
            <a:r>
              <a:rPr lang="hi" sz="2700" b="1">
                <a:solidFill>
                  <a:srgbClr val="00B050"/>
                </a:solidFill>
                <a:ea typeface="MS PGothic" panose="020B0600070205080204" pitchFamily="34" charset="-128"/>
              </a:rPr>
              <a:t/>
            </a:r>
            <a:br>
              <a:rPr lang="hi" sz="2700" b="1">
                <a:solidFill>
                  <a:srgbClr val="00B050"/>
                </a:solidFill>
                <a:ea typeface="MS PGothic" panose="020B0600070205080204" pitchFamily="34" charset="-128"/>
              </a:rPr>
            </a:br>
            <a:r>
              <a:rPr lang="hi" sz="2200" b="1">
                <a:solidFill>
                  <a:srgbClr val="00B050"/>
                </a:solidFill>
                <a:ea typeface="MS PGothic" panose="020B0600070205080204" pitchFamily="34" charset="-128"/>
              </a:rPr>
              <a:t/>
            </a:r>
            <a:br>
              <a:rPr lang="hi" sz="2200" b="1">
                <a:solidFill>
                  <a:srgbClr val="00B050"/>
                </a:solidFill>
                <a:ea typeface="MS PGothic" panose="020B0600070205080204" pitchFamily="34" charset="-128"/>
              </a:rPr>
            </a:br>
            <a:endParaRPr lang="hi" dirty="0"/>
          </a:p>
        </p:txBody>
      </p:sp>
      <p:sp>
        <p:nvSpPr>
          <p:cNvPr id="6" name="Rectangle 5"/>
          <p:cNvSpPr/>
          <p:nvPr/>
        </p:nvSpPr>
        <p:spPr>
          <a:xfrm>
            <a:off x="81280" y="1062433"/>
            <a:ext cx="10591800" cy="523220"/>
          </a:xfrm>
          <a:prstGeom prst="rect">
            <a:avLst/>
          </a:prstGeom>
        </p:spPr>
        <p:txBody>
          <a:bodyPr wrap="square">
            <a:spAutoFit/>
          </a:bodyPr>
          <a:lstStyle/>
          <a:p>
            <a:pPr marL="342900" marR="0" lvl="0" indent="1270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इस घटना से मिली सीख के रूप में और निरंतर सुधार सुनिश्चित करने के लिए, सभी अनुबंध प्रबंधकों को नीचे पूछे गए प्रश्नों के मुकाबले अपने HSE जोखिम प्रबंधन की समीक्षा करनी होगी        </a:t>
            </a:r>
          </a:p>
        </p:txBody>
      </p:sp>
      <p:sp>
        <p:nvSpPr>
          <p:cNvPr id="7" name="Rectangle 6"/>
          <p:cNvSpPr/>
          <p:nvPr/>
        </p:nvSpPr>
        <p:spPr>
          <a:xfrm>
            <a:off x="609133" y="1680481"/>
            <a:ext cx="10928195" cy="300082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a:ln>
                  <a:noFill/>
                </a:ln>
                <a:solidFill>
                  <a:prstClr val="black"/>
                </a:solidFill>
                <a:effectLst/>
                <a:uLnTx/>
                <a:uFillTx/>
                <a:latin typeface="Tahoma" panose="020B0604030504040204" pitchFamily="34" charset="0"/>
                <a:ea typeface="+mn-ea"/>
                <a:cs typeface="+mn-cs"/>
              </a:rPr>
              <a:t>इनकी पुष्टि करें:</a:t>
            </a:r>
            <a:endParaRPr kumimoji="0" lang="hi"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आपने अपने कर्मचारियों द्वारा काम पर जाने के लिए इस्तेमाल किए जाने वाले रास्तों का आकलन किया है, ताकि संभावित जोखिमों को पहचानकर उन्हें कम किया जा सके?</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आपके चालक अपनी नियमित और गैर-नियमित यात्राओं के लिए सबसे सुरक्षित रास्ता जानते हैं?</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 यह सुनिश्चित करते हैं कि चालकों को जंक्शनों और चौराहों पर मुड़ने के जोखिमों के बारे में जानकारी दी जाती 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anose="05000000000000000000" pitchFamily="2" charset="2"/>
              </a:rPr>
              <a:t>* यदि उपरोक्त में से किसी भी प्रश्न का उत्तर नहीं है तो कृपया यह सुनिश्चित करें कि आप इस निष्कर्ष को सही करने के लिए कार्रवाई करें</a:t>
            </a:r>
            <a:endParaRPr kumimoji="0" lang="hi"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anose="05000000000000000000" pitchFamily="2" charset="2"/>
            </a:endParaRPr>
          </a:p>
        </p:txBody>
      </p:sp>
      <p:sp>
        <p:nvSpPr>
          <p:cNvPr id="4" name="Rectangle 8">
            <a:extLst>
              <a:ext uri="{FF2B5EF4-FFF2-40B4-BE49-F238E27FC236}">
                <a16:creationId xmlns:a16="http://schemas.microsoft.com/office/drawing/2014/main" xmlns="" id="{4673241C-A698-25D3-73F0-F1727A340712}"/>
              </a:ext>
            </a:extLst>
          </p:cNvPr>
          <p:cNvSpPr>
            <a:spLocks noChangeArrowheads="1"/>
          </p:cNvSpPr>
          <p:nvPr/>
        </p:nvSpPr>
        <p:spPr bwMode="auto">
          <a:xfrm>
            <a:off x="416361" y="630421"/>
            <a:ext cx="11626955" cy="337185"/>
          </a:xfrm>
          <a:prstGeom prst="rect">
            <a:avLst/>
          </a:prstGeom>
          <a:noFill/>
          <a:ln w="9525">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तिथि: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09</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sym typeface="+mn-ea"/>
              </a:rPr>
              <a:t>/08/2024</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घटना का शीर्षक: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तृतीय पक्ष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sym typeface="+mn-ea"/>
              </a:rPr>
              <a:t>मृत्यु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पैटर्न:</a:t>
            </a:r>
            <a:r>
              <a:rPr kumimoji="0" lang="hi" sz="1200" b="1" i="0" u="none" strike="noStrike" kern="1200" cap="none" spc="0" normalizeH="0" baseline="0">
                <a:ln>
                  <a:noFill/>
                </a:ln>
                <a:solidFill>
                  <a:prstClr val="black"/>
                </a:solidFill>
                <a:effectLst/>
                <a:uLnTx/>
                <a:uFillTx/>
                <a:latin typeface="Tahoma" panose="020B0604030504040204" pitchFamily="34" charset="0"/>
                <a:ea typeface="+mn-ea"/>
                <a:cs typeface="+mn-cs"/>
              </a:rPr>
              <a:t>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MVI टक्कर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संभावित गंभीरता: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C4P </a:t>
            </a: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गतिविधि:</a:t>
            </a:r>
            <a:r>
              <a:rPr kumimoji="0" lang="hi" sz="1600" b="1" i="0" u="none" strike="noStrike" kern="1200" cap="none" spc="0" normalizeH="0" baseline="0">
                <a:ln>
                  <a:noFill/>
                </a:ln>
                <a:solidFill>
                  <a:srgbClr val="4472C4"/>
                </a:solidFill>
                <a:effectLst/>
                <a:uLnTx/>
                <a:uFillTx/>
                <a:latin typeface="Tahoma" panose="020B0604030504040204" pitchFamily="34" charset="0"/>
                <a:ea typeface="+mn-ea"/>
                <a:cs typeface="+mn-cs"/>
              </a:rPr>
              <a:t> </a:t>
            </a:r>
            <a:r>
              <a:rPr kumimoji="0" lang="hi" sz="1600" b="1" i="0" u="none" strike="noStrike" kern="1200" cap="none" spc="0" normalizeH="0" baseline="0">
                <a:ln>
                  <a:noFill/>
                </a:ln>
                <a:solidFill>
                  <a:srgbClr val="0000FF"/>
                </a:solidFill>
                <a:effectLst/>
                <a:uLnTx/>
                <a:uFillTx/>
                <a:latin typeface="Tahoma" panose="020B0604030504040204" pitchFamily="34" charset="0"/>
                <a:ea typeface="+mn-ea"/>
                <a:cs typeface="+mn-cs"/>
              </a:rPr>
              <a:t>ड्राइविंग</a:t>
            </a:r>
          </a:p>
        </p:txBody>
      </p:sp>
      <p:sp>
        <p:nvSpPr>
          <p:cNvPr id="3" name="Slide Number Placeholder 3">
            <a:extLst>
              <a:ext uri="{FF2B5EF4-FFF2-40B4-BE49-F238E27FC236}">
                <a16:creationId xmlns:a16="http://schemas.microsoft.com/office/drawing/2014/main" xmlns="" id="{2CF0F986-1F42-379D-3B6F-1AA817622933}"/>
              </a:ext>
            </a:extLst>
          </p:cNvPr>
          <p:cNvSpPr>
            <a:spLocks noGrp="1"/>
          </p:cNvSpPr>
          <p:nvPr>
            <p:ph type="sldNum" sz="quarter" idx="12"/>
          </p:nvPr>
        </p:nvSpPr>
        <p:spPr>
          <a:xfrm>
            <a:off x="11724640" y="6497099"/>
            <a:ext cx="467360" cy="3609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A6F64E4-CF39-E842-A871-400C57C21E39}" type="slidenum">
              <a:rPr kumimoji="0" sz="1200" b="0" i="0" u="none" strike="noStrike" kern="1200" cap="none" spc="0" normalizeH="0" baseline="0">
                <a:ln>
                  <a:noFill/>
                </a:ln>
                <a:solidFill>
                  <a:prstClr val="black">
                    <a:tint val="75000"/>
                  </a:prstClr>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92893</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3D1F8CD7-6D99-48D2-B9B7-97937BE35AF4}"/>
</file>

<file path=customXml/itemProps2.xml><?xml version="1.0" encoding="utf-8"?>
<ds:datastoreItem xmlns:ds="http://schemas.openxmlformats.org/officeDocument/2006/customXml" ds:itemID="{EA2C0CA1-2899-4C3E-98D7-488C12ED30EA}"/>
</file>

<file path=customXml/itemProps3.xml><?xml version="1.0" encoding="utf-8"?>
<ds:datastoreItem xmlns:ds="http://schemas.openxmlformats.org/officeDocument/2006/customXml" ds:itemID="{2B4D580D-7FE8-46B9-8435-3F940DC1B65B}"/>
</file>

<file path=docProps/app.xml><?xml version="1.0" encoding="utf-8"?>
<Properties xmlns="http://schemas.openxmlformats.org/officeDocument/2006/extended-properties" xmlns:vt="http://schemas.openxmlformats.org/officeDocument/2006/docPropsVTypes">
  <TotalTime>16</TotalTime>
  <Words>728</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SimSun</vt:lpstr>
      <vt:lpstr>Arial</vt:lpstr>
      <vt:lpstr>Book Antiqua</vt:lpstr>
      <vt:lpstr>Calibri</vt:lpstr>
      <vt:lpstr>Calibri Light</vt:lpstr>
      <vt:lpstr>Tahoma</vt:lpstr>
      <vt:lpstr>Times New Roman</vt:lpstr>
      <vt:lpstr>Wingdings</vt:lpstr>
      <vt:lpstr>1_Office Theme</vt:lpstr>
      <vt:lpstr>PowerPoint Presentation</vt:lpstr>
      <vt:lpstr>   प्रबंधन का सेल्फ-ऑडिट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Party Fatality _ 2nd alerts - HI</dc:title>
  <dc:creator>Rawahi, Ahmed MSE34</dc:creator>
  <cp:lastModifiedBy>DELL</cp:lastModifiedBy>
  <cp:revision>3</cp:revision>
  <dcterms:created xsi:type="dcterms:W3CDTF">2024-10-19T16:51:36Z</dcterms:created>
  <dcterms:modified xsi:type="dcterms:W3CDTF">2024-10-29T08:00:08Z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