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0DA79-939F-4643-A6E1-4DC99D238245}" type="datetimeFigureOut">
              <a:rPr lang="en-US" smtClean="0"/>
              <a:t>05/11/2024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3816-A4B6-4E60-BAC1-FCE26F0FBA2B}" type="slidenum">
              <a:rPr lang="en-US" smtClean="0"/>
              <a:t>‹#›</a:t>
            </a:fld>
            <a:endParaRPr lang="en-US"/>
          </a:p>
        </p:txBody>
      </p:sp>
    </p:spTree>
    <p:extLst>
      <p:ext uri="{BB962C8B-B14F-4D97-AF65-F5344CB8AC3E}">
        <p14:creationId xmlns:p14="http://schemas.microsoft.com/office/powerpoint/2010/main" val="191397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احرص على إدخال جميع التواريخ والبيانات. </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وينبغي وضع وصف مختصر دون ذكر أسماء الشركات المتعاقدة أو الأفراد.  اذكر ما حدث والشخص المتضرر من الحادث (باستخدام المسمى الوظيفي) والإصابات التي حدثت نتيجة لذلك،  ويمكن الاكتفاء بهذا القدر.</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أربع إلى خمس نقاط تسلِّط الضوء على النتائج الرئيسية للتحقيق.  تذكر أن الجمهور المستهدف هو موظفي الخطوط الأمامية، لذا يجب كتابة هذه النقاط باستخدام عبارات بسيطة وبطريقة يمكن أن يفهمها الجميع.</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يجب صياغة النقطة الرئيسية بطريقة جذّابة لتثبت في الذهن.</a:t>
            </a:r>
          </a:p>
          <a:p>
            <a:pPr algn="r" defTabSz="1334658" rtl="1" eaLnBrk="0" fontAlgn="base" hangingPunct="0">
              <a:spcBef>
                <a:spcPct val="30000"/>
              </a:spcBef>
              <a:spcAft>
                <a:spcPct val="0"/>
              </a:spcAft>
              <a:defRPr/>
            </a:pPr>
            <a:endParaRPr lang="ar" sz="1800" dirty="0">
              <a:solidFill>
                <a:srgbClr val="000000"/>
              </a:solidFill>
              <a:latin typeface="Times New Roman" panose="02020603050405020304" pitchFamily="18" charset="0"/>
            </a:endParaRPr>
          </a:p>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يجب أن تُعبِّر الصور عن الفكرة بطريقة واضحة، وكذلك عن الخطأ الذي حدث (في حالة إعادة التشييد، يُرجى التأكد من عدم تعريض الأشخاص للخطر) وفيما يلي كيفية القيام بذلك.   </a:t>
            </a:r>
          </a:p>
          <a:p>
            <a:endParaRPr lang="ar" dirty="0"/>
          </a:p>
        </p:txBody>
      </p:sp>
      <p:sp>
        <p:nvSpPr>
          <p:cNvPr id="4" name="Footer Placeholder 3"/>
          <p:cNvSpPr>
            <a:spLocks noGrp="1"/>
          </p:cNvSpPr>
          <p:nvPr>
            <p:ph type="ftr" sz="quarter" idx="4"/>
          </p:nvPr>
        </p:nvSpPr>
        <p:spPr/>
        <p:txBody>
          <a:bodyPr/>
          <a:lstStyle/>
          <a:p>
            <a:pPr marL="0" marR="0" lvl="0" indent="0" algn="r" defTabSz="1334658" rtl="1" eaLnBrk="1" fontAlgn="auto" latinLnBrk="0" hangingPunct="1">
              <a:lnSpc>
                <a:spcPct val="100000"/>
              </a:lnSpc>
              <a:spcBef>
                <a:spcPts val="0"/>
              </a:spcBef>
              <a:spcAft>
                <a:spcPts val="0"/>
              </a:spcAft>
              <a:buClrTx/>
              <a:buSzTx/>
              <a:buFontTx/>
              <a:buNone/>
              <a:tabLst/>
              <a:defRPr/>
            </a:pPr>
            <a:r>
              <a:rPr kumimoji="0" lang="ar" sz="16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1334658"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1334658" rtl="1"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1334658" rtl="0" eaLnBrk="1" fontAlgn="auto" latinLnBrk="0" hangingPunct="1">
                <a:lnSpc>
                  <a:spcPct val="100000"/>
                </a:lnSpc>
                <a:spcBef>
                  <a:spcPts val="0"/>
                </a:spcBef>
                <a:spcAft>
                  <a:spcPts val="0"/>
                </a:spcAft>
                <a:buClrTx/>
                <a:buSzTx/>
                <a:buFontTx/>
                <a:buNone/>
                <a:tabLst/>
                <a:defRPr/>
              </a:pPr>
              <a:t>1</a:t>
            </a:fld>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1334658" rtl="1" eaLnBrk="0" fontAlgn="base" hangingPunct="0">
              <a:spcBef>
                <a:spcPct val="30000"/>
              </a:spcBef>
              <a:spcAft>
                <a:spcPct val="0"/>
              </a:spcAft>
              <a:defRPr/>
            </a:pPr>
            <a:r>
              <a:rPr lang="ar"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احرص على إدخال جميع التواريخ والبيانات. </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أعد قائمة بالأسئلة المغلقة (تكون إجابتها "نعم" أو "لا" فقط) لسؤال الآخرين عما إذا كانوا يواجهون المشكلات نفسها بناءً على إخفاقات الإدارة أو نظام إدارة الصحة والسلامة والبيئة أو أوجه القصور التي تم التوصّل إليها في التحقيق. </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تخيل أنه يتعين عليك مراجعة أنظمة الشركات الأخرى لمعرفة ما إذا كانت ستواجه المشكلات نفسها أم لا.</a:t>
            </a:r>
          </a:p>
          <a:p>
            <a:pPr algn="r" defTabSz="1334658" rtl="1" eaLnBrk="0" fontAlgn="base" hangingPunct="0">
              <a:spcBef>
                <a:spcPct val="30000"/>
              </a:spcBef>
              <a:spcAft>
                <a:spcPct val="0"/>
              </a:spcAft>
              <a:defRPr/>
            </a:pPr>
            <a:endParaRPr lang="ar" sz="1800" dirty="0">
              <a:solidFill>
                <a:srgbClr val="0033CC"/>
              </a:solidFill>
              <a:cs typeface="Calibri" panose="020F0502020204030204" pitchFamily="34" charset="0"/>
              <a:sym typeface="Wingdings" panose="05000000000000000000" pitchFamily="2" charset="2"/>
            </a:endParaRPr>
          </a:p>
          <a:p>
            <a:pPr algn="r" defTabSz="1334658" rtl="1" eaLnBrk="0" fontAlgn="base" hangingPunct="0">
              <a:spcBef>
                <a:spcPct val="30000"/>
              </a:spcBef>
              <a:spcAft>
                <a:spcPct val="0"/>
              </a:spcAft>
              <a:defRPr/>
            </a:pPr>
            <a:r>
              <a:rPr lang="ar" sz="1800" b="0" i="0" u="none" baseline="0">
                <a:solidFill>
                  <a:srgbClr val="0033CC"/>
                </a:solidFill>
                <a:cs typeface="Calibri" panose="020F0502020204030204" pitchFamily="34" charset="0"/>
                <a:sym typeface="Wingdings" panose="05000000000000000000" pitchFamily="2" charset="2"/>
              </a:rPr>
              <a:t>يجب أن تبدأ هذه الأسئلة بما يلي:  هل تحرص على……………؟"</a:t>
            </a:r>
            <a:endParaRPr lang="ar" sz="1800" dirty="0">
              <a:solidFill>
                <a:srgbClr val="000000"/>
              </a:solidFill>
              <a:cs typeface="Calibri" panose="020F0502020204030204" pitchFamily="34" charset="0"/>
            </a:endParaRPr>
          </a:p>
          <a:p>
            <a:endParaRPr lang="ar" dirty="0"/>
          </a:p>
        </p:txBody>
      </p:sp>
      <p:sp>
        <p:nvSpPr>
          <p:cNvPr id="4" name="Footer Placeholder 3"/>
          <p:cNvSpPr>
            <a:spLocks noGrp="1"/>
          </p:cNvSpPr>
          <p:nvPr>
            <p:ph type="ftr" sz="quarter" idx="4"/>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0" i="0" u="none" strike="noStrike" kern="1200" cap="none" spc="0" normalizeH="0" baseline="0">
                <a:ln>
                  <a:noFill/>
                </a:ln>
                <a:solidFill>
                  <a:srgbClr val="000000"/>
                </a:solidFill>
                <a:effectLst/>
                <a:uLnTx/>
                <a:uFillTx/>
                <a:latin typeface="Calibri" panose="020F0502020204030204" pitchFamily="34" charset="0"/>
                <a:ea typeface="+mn-ea"/>
                <a:cs typeface="+mn-cs"/>
              </a:rPr>
              <a:t>هذا المستند سرّي - لا يجوز مشاركته خارج شركة تنمية نفط عُمان/متعاقدي الشركة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FF9CF10-DB9D-47C9-8E16-D6A3F4FA227B}"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486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5E7130F6-A862-44D2-A14E-B2C20CDC01C5}"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35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7707194C-2AB5-413A-9AA5-A771B9E8A552}"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734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9F712240-4F58-493A-9D51-AB16F57D4E6C}"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11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5D268A6-FD1D-47D0-B208-912FF8D39751}" type="datetime1">
              <a:rPr lang="en-US" smtClean="0"/>
              <a:t>05/11/2024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279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9D31C0E0-4573-4BD6-8B65-180F52F341E4}"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3080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7F8CCC4C-7860-42B9-9138-88043014C614}" type="datetime1">
              <a:rPr lang="en-US" smtClean="0"/>
              <a:t>05/11/2024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52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128F6EBD-7F84-4D8D-B773-ED5332B950BC}" type="datetime1">
              <a:rPr lang="en-US" smtClean="0"/>
              <a:t>05/11/2024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12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FF11825F-4E57-4BE8-BC43-A73E9F116EDD}" type="datetime1">
              <a:rPr lang="en-US" smtClean="0"/>
              <a:t>05/11/2024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376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3194C1D-71D9-4AD9-94C0-FE1901A2EFEC}"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393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D036F1CA-1D50-4370-A3D0-DC38D9B2421C}" type="datetime1">
              <a:rPr lang="en-US" smtClean="0"/>
              <a:t>05/11/2024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9411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C03476C5-1C1C-4C9A-8D15-53A55F4E416C}" type="datetime1">
              <a:rPr lang="en-US" smtClean="0"/>
              <a:t>05/11/2024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1876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6361" y="1897950"/>
            <a:ext cx="7791263" cy="3293209"/>
          </a:xfrm>
          <a:prstGeom prst="rect">
            <a:avLst/>
          </a:prstGeom>
          <a:noFill/>
          <a:ln w="19050">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ماذا حدث؟</a:t>
            </a:r>
            <a:endParaRPr kumimoji="0" lang="ar" sz="10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في يوم 9 أغسطس 2024 في حوالي الساعة 08:15، كانت شاحنة قلابة مستأجرة في طريقها من حفرة الإمداد في نمر إلى موقع أمين عبر طريق بهجة - مرمول الأسفلتي، وبينما كان يحاول السائق الدوران لليسار، اصطدم بسيارة تخص طرف</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ثالث</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كانت في طريقها إلى نمر وتسير في الاتجاه المقابل. وقعت حالة وفاة إثر هذا الحادث على الفور، إلى جانب عدة إصابات لمستقل</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ي المركبة التي تخص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طرف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ال</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ثالث. أما سائق الشاحنة القلابة، فلم يتعرض لأي إصابة وفرّ من موقع الحادث.</a:t>
            </a:r>
            <a:endParaRPr kumimoji="0" lang="ar"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altLang="zh-CN" sz="1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سبب الحادث/النتيجة:</a:t>
            </a:r>
            <a:endParaRPr kumimoji="0" lang="ar" altLang="zh-CN"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أساء سائق الشاحنة القلابة تقدير سرعة سائق الطرف الثالث والوقت المطلوب للانعطاف من على الطريق الأسفلتي</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a:t>
            </a:r>
            <a:endPar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فأخذ المنعطف الأيسر قبل الوصول إلى منتصف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تقاطع</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 الطرق.</a:t>
            </a:r>
          </a:p>
          <a:p>
            <a:pPr marL="182563" marR="0" lvl="0" indent="-182563"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rPr>
              <a:t>كان الطريق خاليًا من أي لافتات لتحذير سائقي الطرف الثالث من تقاطعات الطرق العديدة وغيرها من مخاطر الطريق.</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ea"/>
            </a:endParaRPr>
          </a:p>
          <a:p>
            <a:pPr marL="285750" marR="0" lvl="0" indent="-2857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ar"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الدروس المستفادة من هذا الحادث:</a:t>
            </a:r>
            <a:endParaRPr kumimoji="0" lang="ar"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السائقون: هل تحرص على الوقوف التام عندما يقابلك </a:t>
            </a:r>
            <a:r>
              <a:rPr kumimoji="0" lang="ar-OM"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تقاطع</a:t>
            </a: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طرق على شكل الحرف "T" إذا وجدت مركبة قادمة من الاتجاه المعاكس؟</a:t>
            </a: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مديرو الرحلات: هل تبلغ السائقين بالمسارات الأكثر أمانًا في مواقع العمل؟</a:t>
            </a:r>
          </a:p>
          <a:p>
            <a:pPr marL="285750" marR="0" lvl="0" indent="-1936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 sz="12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جميع الموظفين: هل تعلم المسار الذي توصي به شركة تنمية نفط عُمان للوصول إلى صلالة، وتحرص على اتباعه؟</a:t>
            </a:r>
          </a:p>
        </p:txBody>
      </p:sp>
      <p:sp>
        <p:nvSpPr>
          <p:cNvPr id="13" name="Rectangle 8"/>
          <p:cNvSpPr>
            <a:spLocks noChangeArrowheads="1"/>
          </p:cNvSpPr>
          <p:nvPr/>
        </p:nvSpPr>
        <p:spPr bwMode="auto">
          <a:xfrm>
            <a:off x="416361" y="737848"/>
            <a:ext cx="11626955" cy="307777"/>
          </a:xfrm>
          <a:prstGeom prst="rect">
            <a:avLst/>
          </a:prstGeom>
          <a:noFill/>
          <a:ln w="9525">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09</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/08/2024</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وفاة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طرف ثالث</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حادث سيا</a:t>
            </a:r>
            <a:r>
              <a:rPr lang="ar-OM" sz="1400" b="1" dirty="0" err="1">
                <a:solidFill>
                  <a:srgbClr val="0000FF"/>
                </a:solidFill>
                <a:latin typeface="Tahoma" panose="020B0604030504040204" pitchFamily="34" charset="0"/>
                <a:ea typeface="Tahoma" panose="020B0604030504040204" pitchFamily="34" charset="0"/>
                <a:cs typeface="Tahoma" panose="020B0604030504040204" pitchFamily="34" charset="0"/>
              </a:rPr>
              <a:t>رة</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مميتة</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للأشخاص (</a:t>
            </a:r>
            <a:r>
              <a:rPr kumimoji="0" lang="en-US"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قيادة مركبة</a:t>
            </a:r>
          </a:p>
        </p:txBody>
      </p:sp>
      <p:sp>
        <p:nvSpPr>
          <p:cNvPr id="14" name="Rectangle 13"/>
          <p:cNvSpPr/>
          <p:nvPr/>
        </p:nvSpPr>
        <p:spPr>
          <a:xfrm>
            <a:off x="504296" y="1184694"/>
            <a:ext cx="6814756"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2000" b="1" i="0" u="none" strike="noStrike" kern="1200" cap="none" spc="0" normalizeH="0" baseline="0" dirty="0">
                <a:ln>
                  <a:noFill/>
                </a:ln>
                <a:solidFill>
                  <a:srgbClr val="0D38B3"/>
                </a:solidFill>
                <a:effectLst/>
                <a:uLnTx/>
                <a:uFillTx/>
                <a:latin typeface="Calibri" panose="020F0502020204030204" pitchFamily="34" charset="0"/>
                <a:ea typeface="Calibri" panose="020F0502020204030204" pitchFamily="34" charset="0"/>
                <a:cs typeface="Calibri" panose="020F0502020204030204" pitchFamily="34" charset="0"/>
              </a:rPr>
              <a:t>الجمهور المستهدف: </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موظفو الخدمات اللوجستية </a:t>
            </a:r>
            <a:r>
              <a:rPr kumimoji="0" lang="ar-OM"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والعمليات</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OM"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والإنشاءات</a:t>
            </a:r>
            <a:r>
              <a:rPr kumimoji="0" lang="ar" sz="1800" b="1" i="0" u="none" strike="noStrike" kern="1200" cap="none" spc="0" normalizeH="0" baseline="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والحفر</a:t>
            </a:r>
            <a:endParaRPr kumimoji="0" lang="ar"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 sz="2800" b="1" i="0" u="none" strike="noStrike" kern="120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تنبيه السلامة الثاني لشركة تنمية نفط عُمان</a:t>
            </a:r>
            <a:r>
              <a:rPr kumimoji="0" lang="ar" sz="24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p:cNvSpPr txBox="1"/>
          <p:nvPr/>
        </p:nvSpPr>
        <p:spPr>
          <a:xfrm>
            <a:off x="433680" y="5889025"/>
            <a:ext cx="6955989" cy="338554"/>
          </a:xfrm>
          <a:prstGeom prst="rect">
            <a:avLst/>
          </a:prstGeom>
          <a:solidFill>
            <a:schemeClr val="accent1"/>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 sz="1600" b="1" i="0" u="none" strike="noStrike" kern="1200" cap="none" spc="0" normalizeH="0" baseline="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mn-ea"/>
              </a:rPr>
              <a:t>احرص على الوقوف في تقاطعات الطرق إذا وجدت مركبة قادمة في الاتجاه المعاكس</a:t>
            </a:r>
            <a:endParaRPr kumimoji="0" lang="ar"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30EFDF94-D72E-403C-43FA-BB229445F843}"/>
              </a:ext>
            </a:extLst>
          </p:cNvPr>
          <p:cNvSpPr>
            <a:spLocks noGrp="1"/>
          </p:cNvSpPr>
          <p:nvPr>
            <p:ph type="sldNum" sz="quarter" idx="12"/>
          </p:nvPr>
        </p:nvSpPr>
        <p:spPr>
          <a:xfrm>
            <a:off x="11724640" y="6497099"/>
            <a:ext cx="467360" cy="36090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ar"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2" name="Picture 21">
            <a:extLst>
              <a:ext uri="{FF2B5EF4-FFF2-40B4-BE49-F238E27FC236}">
                <a16:creationId xmlns:a16="http://schemas.microsoft.com/office/drawing/2014/main" id="{0C87DEFB-7BDD-2E83-A6E7-B1A6E9C7EF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6481" y="3776181"/>
            <a:ext cx="3437938" cy="2343971"/>
          </a:xfrm>
          <a:prstGeom prst="rect">
            <a:avLst/>
          </a:prstGeom>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4"/>
          <a:stretch>
            <a:fillRect/>
          </a:stretch>
        </p:blipFill>
        <p:spPr>
          <a:xfrm>
            <a:off x="11451115" y="5473250"/>
            <a:ext cx="740885" cy="585267"/>
          </a:xfrm>
          <a:prstGeom prst="rect">
            <a:avLst/>
          </a:prstGeom>
        </p:spPr>
      </p:pic>
      <p:pic>
        <p:nvPicPr>
          <p:cNvPr id="23" name="Picture 22">
            <a:extLst>
              <a:ext uri="{FF2B5EF4-FFF2-40B4-BE49-F238E27FC236}">
                <a16:creationId xmlns:a16="http://schemas.microsoft.com/office/drawing/2014/main" id="{9A9D717A-0B51-18F3-C77E-5367237496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66481" y="1280286"/>
            <a:ext cx="3437938" cy="2458593"/>
          </a:xfrm>
          <a:prstGeom prst="rect">
            <a:avLst/>
          </a:prstGeom>
        </p:spPr>
      </p:pic>
      <p:pic>
        <p:nvPicPr>
          <p:cNvPr id="24" name="Picture 2">
            <a:extLst>
              <a:ext uri="{FF2B5EF4-FFF2-40B4-BE49-F238E27FC236}">
                <a16:creationId xmlns:a16="http://schemas.microsoft.com/office/drawing/2014/main" id="{DFAD66D8-6118-A92C-072E-7D4A5822A72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86667" y="3251602"/>
            <a:ext cx="454025" cy="4810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1"/>
            <a:br>
              <a:rPr lang="ar" sz="22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r>
              <a:rPr lang="ar" sz="2700" b="1" i="0" u="none" baseline="0" dirty="0">
                <a:solidFill>
                  <a:srgbClr val="00B050"/>
                </a:solidFill>
                <a:ea typeface="MS PGothic" panose="020B0600070205080204" pitchFamily="34" charset="-128"/>
              </a:rPr>
              <a:t>التدقيق الذاتي للإدارة </a:t>
            </a:r>
            <a:br>
              <a:rPr lang="ar" sz="2700" b="1" dirty="0">
                <a:solidFill>
                  <a:srgbClr val="00B050"/>
                </a:solidFill>
                <a:ea typeface="MS PGothic" panose="020B0600070205080204" pitchFamily="34" charset="-128"/>
              </a:rPr>
            </a:br>
            <a:br>
              <a:rPr lang="ar" sz="2200" b="1" dirty="0">
                <a:solidFill>
                  <a:srgbClr val="00B050"/>
                </a:solidFill>
                <a:ea typeface="MS PGothic" panose="020B0600070205080204" pitchFamily="34" charset="-128"/>
              </a:rPr>
            </a:br>
            <a:endParaRPr lang="ar" dirty="0"/>
          </a:p>
        </p:txBody>
      </p:sp>
      <p:sp>
        <p:nvSpPr>
          <p:cNvPr id="6" name="Rectangle 5"/>
          <p:cNvSpPr/>
          <p:nvPr/>
        </p:nvSpPr>
        <p:spPr>
          <a:xfrm>
            <a:off x="1366520" y="1121929"/>
            <a:ext cx="10553337" cy="523220"/>
          </a:xfrm>
          <a:prstGeom prst="rect">
            <a:avLst/>
          </a:prstGeom>
        </p:spPr>
        <p:txBody>
          <a:bodyPr wrap="square">
            <a:spAutoFit/>
          </a:bodyPr>
          <a:lstStyle/>
          <a:p>
            <a:pPr marL="342900" marR="0" lvl="0" indent="12700" algn="r" defTabSz="914400" rtl="1" eaLnBrk="1" fontAlgn="auto" latinLnBrk="0" hangingPunct="1">
              <a:lnSpc>
                <a:spcPct val="100000"/>
              </a:lnSpc>
              <a:spcBef>
                <a:spcPts val="0"/>
              </a:spcBef>
              <a:spcAft>
                <a:spcPts val="0"/>
              </a:spcAft>
              <a:buClrTx/>
              <a:buSzTx/>
              <a:buFontTx/>
              <a:buNone/>
              <a:tabLst/>
              <a:defRPr/>
            </a:pPr>
            <a:r>
              <a:rPr kumimoji="0" lang="ar" sz="14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للاستفادة من هذا الحادث وضمان إجراء التحسينات باستمرار، يجب على جميع المديرين المتعاقدين مراجعة إدارة مخاطر الصحة والسلامة والبيئة ذات الصلة من خلال الاستعانة بالأسئلة المطروحة أدناه        </a:t>
            </a:r>
          </a:p>
        </p:txBody>
      </p:sp>
      <p:sp>
        <p:nvSpPr>
          <p:cNvPr id="7" name="Rectangle 6"/>
          <p:cNvSpPr/>
          <p:nvPr/>
        </p:nvSpPr>
        <p:spPr>
          <a:xfrm>
            <a:off x="609133" y="1680481"/>
            <a:ext cx="10928195" cy="3000821"/>
          </a:xfrm>
          <a:prstGeom prst="rect">
            <a:avLst/>
          </a:prstGeom>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Tx/>
              <a:buNone/>
              <a:tabLst/>
              <a:defRPr/>
            </a:pPr>
            <a:r>
              <a:rPr kumimoji="0" lang="ar" sz="18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ينبغي تأكيد ما يلي:</a:t>
            </a:r>
            <a:endParaRPr kumimoji="0" lang="a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قمت بتقييم المسارات التي تسير عليها طواقمكم حتى تصل إلى العمل من أجل تحديد المخاطر التي قد تواجههم والتخفيف منها؟</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يعلم سائقوكم المسارات الأكثر أمانًا التي يجب أن يسلكوها أثناء رحلاتهم الروتينية وغير الروتينية؟</a:t>
            </a:r>
          </a:p>
          <a:p>
            <a:pPr marL="342900" marR="0" lvl="0" indent="-342900" algn="r" defTabSz="914400" rtl="1" eaLnBrk="1" fontAlgn="auto" latinLnBrk="0" hangingPunct="1">
              <a:lnSpc>
                <a:spcPct val="100000"/>
              </a:lnSpc>
              <a:spcBef>
                <a:spcPts val="0"/>
              </a:spcBef>
              <a:spcAft>
                <a:spcPts val="0"/>
              </a:spcAft>
              <a:buClrTx/>
              <a:buSzTx/>
              <a:buFont typeface="+mj-lt"/>
              <a:buAutoNum type="arabicPeriod"/>
              <a:tabLst/>
              <a:defRPr/>
            </a:pPr>
            <a:r>
              <a:rPr kumimoji="0" lang="ar" sz="16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هل تحرص على تعريف السائقين بالمخاطر المرتبطة بالانعطاف في ملتقيات الطرق والتقاطعات؟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 sz="1600" b="0" i="0" u="none" strike="noStrike" kern="1200" cap="none" spc="0" normalizeH="0" baseline="0" noProof="0" dirty="0">
              <a:ln>
                <a:noFill/>
              </a:ln>
              <a:solidFill>
                <a:srgbClr val="0033CC"/>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إذا </a:t>
            </a:r>
            <a:r>
              <a:rPr kumimoji="0" lang="ar-OM"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itchFamily="2" charset="2"/>
              </a:rPr>
              <a:t>كان هنالك قصورٌ في أي من الحالات المذكورة</a:t>
            </a: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kumimoji="0" lang="ar-OM"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ف</a:t>
            </a:r>
            <a:r>
              <a:rPr kumimoji="0" lang="ar" sz="1100" b="0" u="none" strike="noStrike" kern="1200" cap="none" spc="0" normalizeH="0" baseline="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يُرجى اتخاذ الإجراءات اللازمة لمعالجة هذا الأمر</a:t>
            </a:r>
            <a:endParaRPr kumimoji="0" lang="ar" sz="1100" b="0" u="none" strike="noStrike" kern="12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4" name="Rectangle 8">
            <a:extLst>
              <a:ext uri="{FF2B5EF4-FFF2-40B4-BE49-F238E27FC236}">
                <a16:creationId xmlns:a16="http://schemas.microsoft.com/office/drawing/2014/main" id="{4673241C-A698-25D3-73F0-F1727A340712}"/>
              </a:ext>
            </a:extLst>
          </p:cNvPr>
          <p:cNvSpPr>
            <a:spLocks noChangeArrowheads="1"/>
          </p:cNvSpPr>
          <p:nvPr/>
        </p:nvSpPr>
        <p:spPr bwMode="auto">
          <a:xfrm>
            <a:off x="416361" y="630421"/>
            <a:ext cx="11626955" cy="307777"/>
          </a:xfrm>
          <a:prstGeom prst="rect">
            <a:avLst/>
          </a:prstGeom>
          <a:noFill/>
          <a:ln w="9525">
            <a:noFill/>
            <a:miter lim="800000"/>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التاريخ: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09</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/08/2024</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عنوان الحادث: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وفاة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طرف ثالث</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mn-ea"/>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النمط:</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حادث سيا</a:t>
            </a:r>
            <a:r>
              <a:rPr lang="ar-OM" sz="1400" b="1" dirty="0" err="1">
                <a:solidFill>
                  <a:srgbClr val="0000FF"/>
                </a:solidFill>
                <a:latin typeface="Tahoma" panose="020B0604030504040204" pitchFamily="34" charset="0"/>
                <a:ea typeface="Tahoma" panose="020B0604030504040204" pitchFamily="34" charset="0"/>
                <a:cs typeface="Tahoma" panose="020B0604030504040204" pitchFamily="34" charset="0"/>
              </a:rPr>
              <a:t>رة</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OM"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الخطورة المحتملة: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إصابة </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مميتة</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للأشخاص (</a:t>
            </a:r>
            <a:r>
              <a:rPr kumimoji="0" lang="en-US"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C4P</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ar-OM"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200" b="1"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النشاط:</a:t>
            </a:r>
            <a:r>
              <a:rPr kumimoji="0" lang="ar" sz="1400" b="1" i="0" u="none" strike="noStrike" kern="1200" cap="none" spc="0" normalizeH="0" baseline="0" dirty="0">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ar" sz="1400" b="1" i="0" u="none" strike="noStrike" kern="1200" cap="none" spc="0" normalizeH="0" baseline="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قيادة مركبة</a:t>
            </a:r>
          </a:p>
        </p:txBody>
      </p:sp>
      <p:sp>
        <p:nvSpPr>
          <p:cNvPr id="3" name="Slide Number Placeholder 3">
            <a:extLst>
              <a:ext uri="{FF2B5EF4-FFF2-40B4-BE49-F238E27FC236}">
                <a16:creationId xmlns:a16="http://schemas.microsoft.com/office/drawing/2014/main" id="{2CF0F986-1F42-379D-3B6F-1AA817622933}"/>
              </a:ext>
            </a:extLst>
          </p:cNvPr>
          <p:cNvSpPr>
            <a:spLocks noGrp="1"/>
          </p:cNvSpPr>
          <p:nvPr>
            <p:ph type="sldNum" sz="quarter" idx="12"/>
          </p:nvPr>
        </p:nvSpPr>
        <p:spPr>
          <a:xfrm>
            <a:off x="11724640" y="6497099"/>
            <a:ext cx="467360" cy="360902"/>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ar"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92893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BCA92FF-DA41-424D-9F0B-5F1708B5DA4E}"/>
</file>

<file path=customXml/itemProps2.xml><?xml version="1.0" encoding="utf-8"?>
<ds:datastoreItem xmlns:ds="http://schemas.openxmlformats.org/officeDocument/2006/customXml" ds:itemID="{59957AC8-868C-4453-81DF-69C579BB2C8D}"/>
</file>

<file path=customXml/itemProps3.xml><?xml version="1.0" encoding="utf-8"?>
<ds:datastoreItem xmlns:ds="http://schemas.openxmlformats.org/officeDocument/2006/customXml" ds:itemID="{41A7D41A-C79B-4740-82AA-7BE748E4C716}"/>
</file>

<file path=docProps/app.xml><?xml version="1.0" encoding="utf-8"?>
<Properties xmlns="http://schemas.openxmlformats.org/officeDocument/2006/extended-properties" xmlns:vt="http://schemas.openxmlformats.org/officeDocument/2006/docPropsVTypes">
  <TotalTime>35</TotalTime>
  <Words>641</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MS PGothic</vt:lpstr>
      <vt:lpstr>Arial</vt:lpstr>
      <vt:lpstr>Calibri</vt:lpstr>
      <vt:lpstr>Tahoma</vt:lpstr>
      <vt:lpstr>Times New Roman</vt:lpstr>
      <vt:lpstr>1_Office Theme</vt:lpstr>
      <vt:lpstr>PowerPoint Presentation</vt:lpstr>
      <vt:lpstr>   التدقيق الذاتي للإدارة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Party Fatality _ 2nd alerts  (1)</dc:title>
  <dc:creator>Rawahi, Ahmed MSE34</dc:creator>
  <cp:lastModifiedBy>Al Shehhi, Issa EVX142</cp:lastModifiedBy>
  <cp:revision>7</cp:revision>
  <dcterms:created xsi:type="dcterms:W3CDTF">2024-10-19T16:51:36Z</dcterms:created>
  <dcterms:modified xsi:type="dcterms:W3CDTF">2024-11-05T08:01:25Z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