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2.xml" ContentType="application/vnd.openxmlformats-officedocument.presentationml.slide+xml"/>
  <Override PartName="/ppt/slides/slide1.xml" ContentType="application/vnd.openxmlformats-officedocument.presentationml.slide+xml"/>
  <Override PartName="/ppt/slideMasters/slideMaster1.xml" ContentType="application/vnd.openxmlformats-officedocument.presentationml.slide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Layouts/slideLayout5.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
  </p:notesMasterIdLst>
  <p:sldIdLst>
    <p:sldId id="16776020" r:id="rId2"/>
    <p:sldId id="2147482470" r:id="rId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90" d="100"/>
          <a:sy n="90" d="100"/>
        </p:scale>
        <p:origin x="-18" y="-6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11" Type="http://schemas.openxmlformats.org/officeDocument/2006/relationships/customXml" Target="../customXml/item3.xml"/><Relationship Id="rId5" Type="http://schemas.openxmlformats.org/officeDocument/2006/relationships/presProps" Target="presProps.xml"/><Relationship Id="rId10" Type="http://schemas.openxmlformats.org/officeDocument/2006/relationships/customXml" Target="../customXml/item2.xml"/><Relationship Id="rId4" Type="http://schemas.openxmlformats.org/officeDocument/2006/relationships/notesMaster" Target="notesMasters/notesMaster1.xml"/><Relationship Id="rId9"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10DA79-939F-4643-A6E1-4DC99D238245}" type="datetimeFigureOut">
              <a:rPr lang="en-US" smtClean="0"/>
              <a:t>10/29/2024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413816-A4B6-4E60-BAC1-FCE26F0FBA2B}" type="slidenum">
              <a:rPr lang="en-US" smtClean="0"/>
              <a:t>‹#›</a:t>
            </a:fld>
            <a:endParaRPr lang="en-US"/>
          </a:p>
        </p:txBody>
      </p:sp>
    </p:spTree>
    <p:extLst>
      <p:ext uri="{BB962C8B-B14F-4D97-AF65-F5344CB8AC3E}">
        <p14:creationId xmlns:p14="http://schemas.microsoft.com/office/powerpoint/2010/main" val="19139704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defTabSz="1334658" rtl="0" eaLnBrk="0" fontAlgn="base" hangingPunct="0">
              <a:spcBef>
                <a:spcPct val="30000"/>
              </a:spcBef>
              <a:spcAft>
                <a:spcPct val="0"/>
              </a:spcAft>
              <a:defRPr/>
            </a:pPr>
            <a:r>
              <a:rPr lang="hi" sz="1800" b="0" i="0" u="none" baseline="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यह सुनिश्चित करें कि सभी तिथियाँ और शीर्षक इनपुट किए जाते हैं </a:t>
            </a:r>
          </a:p>
          <a:p>
            <a:pPr algn="l" defTabSz="1334658" rtl="0" eaLnBrk="0" fontAlgn="base" hangingPunct="0">
              <a:spcBef>
                <a:spcPct val="30000"/>
              </a:spcBef>
              <a:spcAft>
                <a:spcPct val="0"/>
              </a:spcAft>
              <a:defRPr/>
            </a:pPr>
            <a:endParaRPr lang="hi" sz="1800" dirty="0">
              <a:solidFill>
                <a:srgbClr val="000000"/>
              </a:solidFill>
              <a:latin typeface="Times New Roman" panose="02020603050405020304" pitchFamily="18" charset="0"/>
            </a:endParaRPr>
          </a:p>
          <a:p>
            <a:pPr algn="l" defTabSz="1334658" rtl="0" eaLnBrk="0" fontAlgn="base" hangingPunct="0">
              <a:spcBef>
                <a:spcPct val="30000"/>
              </a:spcBef>
              <a:spcAft>
                <a:spcPct val="0"/>
              </a:spcAft>
              <a:defRPr/>
            </a:pPr>
            <a:r>
              <a:rPr lang="hi" sz="1800" b="0" i="0" u="none" baseline="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ठेकेदारों या व्यक्तियों के नाम बताए बिना संक्षिप्त विवरण प्रदान किया जाना चाहिए।  आपको ये शामिल करना चाहिए कि, क्या हुआ, किसके साथ हुआ (कार्य शीर्षक के अनुसार) और उसके परिणामस्वरूप क्या चोटें आईं।  उससे ज़्यादा कुछ नहीं!</a:t>
            </a:r>
          </a:p>
          <a:p>
            <a:pPr algn="l" defTabSz="1334658" rtl="0" eaLnBrk="0" fontAlgn="base" hangingPunct="0">
              <a:spcBef>
                <a:spcPct val="30000"/>
              </a:spcBef>
              <a:spcAft>
                <a:spcPct val="0"/>
              </a:spcAft>
              <a:defRPr/>
            </a:pPr>
            <a:endParaRPr lang="hi" sz="1800" dirty="0">
              <a:solidFill>
                <a:srgbClr val="000000"/>
              </a:solidFill>
              <a:latin typeface="Times New Roman" panose="02020603050405020304" pitchFamily="18" charset="0"/>
            </a:endParaRPr>
          </a:p>
          <a:p>
            <a:pPr algn="l" defTabSz="1334658" rtl="0" eaLnBrk="0" fontAlgn="base" hangingPunct="0">
              <a:spcBef>
                <a:spcPct val="30000"/>
              </a:spcBef>
              <a:spcAft>
                <a:spcPct val="0"/>
              </a:spcAft>
              <a:defRPr/>
            </a:pPr>
            <a:r>
              <a:rPr lang="hi" sz="1800" b="0" i="0" u="none" baseline="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जाँच के मुख्य निष्कर्षों पर प्रकाश डालने वाले चार से पाँच बुलेट पॉइंट्स।  याद रखें कि लक्षित व्यक्ति फ्रंट-लाइन स्टाफ हैं इसलिए इसे सरल शब्दों में इस तरह लिखा जाना चाहिए कि हर कोई इसे समझ सके।</a:t>
            </a:r>
          </a:p>
          <a:p>
            <a:pPr algn="l" defTabSz="1334658" rtl="0" eaLnBrk="0" fontAlgn="base" hangingPunct="0">
              <a:spcBef>
                <a:spcPct val="30000"/>
              </a:spcBef>
              <a:spcAft>
                <a:spcPct val="0"/>
              </a:spcAft>
              <a:defRPr/>
            </a:pPr>
            <a:endParaRPr lang="hi" sz="1800" dirty="0">
              <a:solidFill>
                <a:srgbClr val="000000"/>
              </a:solidFill>
              <a:latin typeface="Times New Roman" panose="02020603050405020304" pitchFamily="18" charset="0"/>
            </a:endParaRPr>
          </a:p>
          <a:p>
            <a:pPr algn="l" defTabSz="1334658" rtl="0" eaLnBrk="0" fontAlgn="base" hangingPunct="0">
              <a:spcBef>
                <a:spcPct val="30000"/>
              </a:spcBef>
              <a:spcAft>
                <a:spcPct val="0"/>
              </a:spcAft>
              <a:defRPr/>
            </a:pPr>
            <a:r>
              <a:rPr lang="hi" sz="1800" b="0" i="0" u="none" baseline="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स्ट्रैप लाइन वह मुख्य स्थान होना चाहिए जिसके पार आप जाना चाहते हैं</a:t>
            </a:r>
          </a:p>
          <a:p>
            <a:pPr algn="l" defTabSz="1334658" rtl="0" eaLnBrk="0" fontAlgn="base" hangingPunct="0">
              <a:spcBef>
                <a:spcPct val="30000"/>
              </a:spcBef>
              <a:spcAft>
                <a:spcPct val="0"/>
              </a:spcAft>
              <a:defRPr/>
            </a:pPr>
            <a:endParaRPr lang="hi" sz="1800" dirty="0">
              <a:solidFill>
                <a:srgbClr val="000000"/>
              </a:solidFill>
              <a:latin typeface="Times New Roman" panose="02020603050405020304" pitchFamily="18" charset="0"/>
            </a:endParaRPr>
          </a:p>
          <a:p>
            <a:pPr algn="l" defTabSz="1334658" rtl="0" eaLnBrk="0" fontAlgn="base" hangingPunct="0">
              <a:spcBef>
                <a:spcPct val="30000"/>
              </a:spcBef>
              <a:spcAft>
                <a:spcPct val="0"/>
              </a:spcAft>
              <a:defRPr/>
            </a:pPr>
            <a:r>
              <a:rPr lang="hi" sz="1800" b="0" i="0" u="none" baseline="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चित्र स्वतः व्याख्यात्मक होने चाहिए, यानि क्या गलत हुआ था (यदि आप उस स्थिति को फिर से उत्पन्न करते हैं तो कृपया यह सुनिश्चित करें कि आप लोगों को जोखिम में न डालें) और उसके नीचे यह कि वह कैसे किया जाना चाहिए।   </a:t>
            </a:r>
          </a:p>
          <a:p>
            <a:endParaRPr lang="hi" dirty="0"/>
          </a:p>
        </p:txBody>
      </p:sp>
      <p:sp>
        <p:nvSpPr>
          <p:cNvPr id="4" name="Footer Placeholder 3"/>
          <p:cNvSpPr>
            <a:spLocks noGrp="1"/>
          </p:cNvSpPr>
          <p:nvPr>
            <p:ph type="ftr" sz="quarter" idx="4"/>
          </p:nvPr>
        </p:nvSpPr>
        <p:spPr/>
        <p:txBody>
          <a:bodyPr/>
          <a:lstStyle/>
          <a:p>
            <a:pPr marL="0" marR="0" lvl="0" indent="0" algn="l" defTabSz="1334658" rtl="0" eaLnBrk="1" fontAlgn="auto" latinLnBrk="0" hangingPunct="1">
              <a:lnSpc>
                <a:spcPct val="100000"/>
              </a:lnSpc>
              <a:spcBef>
                <a:spcPts val="0"/>
              </a:spcBef>
              <a:spcAft>
                <a:spcPts val="0"/>
              </a:spcAft>
              <a:buClrTx/>
              <a:buSzTx/>
              <a:buFontTx/>
              <a:buNone/>
              <a:tabLst/>
              <a:defRPr/>
            </a:pPr>
            <a:r>
              <a:rPr kumimoji="0" lang="hi" sz="1600" b="0" i="0" u="none" strike="noStrike" kern="1200" cap="none" spc="0" normalizeH="0" baseline="0">
                <a:ln>
                  <a:noFill/>
                </a:ln>
                <a:solidFill>
                  <a:srgbClr val="000000"/>
                </a:solidFill>
                <a:effectLst/>
                <a:uLnTx/>
                <a:uFillTx/>
                <a:latin typeface="Calibri" panose="020F0502020204030204" pitchFamily="34" charset="0"/>
                <a:ea typeface="+mn-ea"/>
                <a:cs typeface="+mn-cs"/>
              </a:rPr>
              <a:t>गोपनीय - PDO/PDO ठेकेदारों के बाहर साझा नहीं किया जाना चाहिए </a:t>
            </a:r>
          </a:p>
          <a:p>
            <a:pPr marL="0" marR="0" lvl="0" indent="0" algn="l" defTabSz="1334658" rtl="0" eaLnBrk="1" fontAlgn="auto" latinLnBrk="0" hangingPunct="1">
              <a:lnSpc>
                <a:spcPct val="100000"/>
              </a:lnSpc>
              <a:spcBef>
                <a:spcPts val="0"/>
              </a:spcBef>
              <a:spcAft>
                <a:spcPts val="0"/>
              </a:spcAft>
              <a:buClrTx/>
              <a:buSzTx/>
              <a:buFontTx/>
              <a:buNone/>
              <a:tabLst/>
              <a:defRPr/>
            </a:pPr>
            <a:endParaRPr kumimoji="0" lang="hi"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5" name="Slide Number Placeholder 4"/>
          <p:cNvSpPr>
            <a:spLocks noGrp="1"/>
          </p:cNvSpPr>
          <p:nvPr>
            <p:ph type="sldNum" sz="quarter" idx="5"/>
          </p:nvPr>
        </p:nvSpPr>
        <p:spPr/>
        <p:txBody>
          <a:bodyPr/>
          <a:lstStyle/>
          <a:p>
            <a:pPr marL="0" marR="0" lvl="0" indent="0" algn="r" defTabSz="1334658" rtl="0" eaLnBrk="1" fontAlgn="auto" latinLnBrk="0" hangingPunct="1">
              <a:lnSpc>
                <a:spcPct val="100000"/>
              </a:lnSpc>
              <a:spcBef>
                <a:spcPts val="0"/>
              </a:spcBef>
              <a:spcAft>
                <a:spcPts val="0"/>
              </a:spcAft>
              <a:buClrTx/>
              <a:buSzTx/>
              <a:buFontTx/>
              <a:buNone/>
              <a:tabLst/>
              <a:defRPr/>
            </a:pPr>
            <a:fld id="{F88714CE-FB4E-4316-BED5-DE0DF6B1D8E5}" type="slidenum">
              <a:rPr kumimoji="0" sz="1800" b="0" i="0" u="none" strike="noStrike" kern="1200" cap="none" spc="0" normalizeH="0" baseline="0">
                <a:ln>
                  <a:noFill/>
                </a:ln>
                <a:solidFill>
                  <a:prstClr val="black"/>
                </a:solidFill>
                <a:effectLst/>
                <a:uLnTx/>
                <a:uFillTx/>
                <a:latin typeface="Calibri" panose="020F0502020204030204" pitchFamily="34" charset="0"/>
                <a:ea typeface="+mn-ea"/>
                <a:cs typeface="+mn-cs"/>
              </a:rPr>
              <a:pPr marL="0" marR="0" lvl="0" indent="0" algn="r" defTabSz="1334658" rtl="0" eaLnBrk="1" fontAlgn="auto" latinLnBrk="0" hangingPunct="1">
                <a:lnSpc>
                  <a:spcPct val="100000"/>
                </a:lnSpc>
                <a:spcBef>
                  <a:spcPts val="0"/>
                </a:spcBef>
                <a:spcAft>
                  <a:spcPts val="0"/>
                </a:spcAft>
                <a:buClrTx/>
                <a:buSzTx/>
                <a:buFontTx/>
                <a:buNone/>
                <a:tabLst/>
                <a:defRPr/>
              </a:pPr>
              <a:t>1</a:t>
            </a:fld>
            <a:endParaRPr kumimoji="0" lang="hi"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1895585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defTabSz="1334658" rtl="0" eaLnBrk="0" fontAlgn="base" hangingPunct="0">
              <a:spcBef>
                <a:spcPct val="30000"/>
              </a:spcBef>
              <a:spcAft>
                <a:spcPct val="0"/>
              </a:spcAft>
              <a:defRPr/>
            </a:pPr>
            <a:r>
              <a:rPr lang="hi" sz="1800" b="0" i="0" u="none" baseline="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यह सुनिश्चित करें कि सभी तिथियाँ और शीर्षक इनपुट किए जाते हैं </a:t>
            </a:r>
          </a:p>
          <a:p>
            <a:pPr algn="l" defTabSz="1334658" rtl="0" eaLnBrk="0" fontAlgn="base" hangingPunct="0">
              <a:spcBef>
                <a:spcPct val="30000"/>
              </a:spcBef>
              <a:spcAft>
                <a:spcPct val="0"/>
              </a:spcAft>
              <a:defRPr/>
            </a:pPr>
            <a:endParaRPr lang="hi" sz="1800" dirty="0">
              <a:solidFill>
                <a:srgbClr val="0033CC"/>
              </a:solidFill>
              <a:cs typeface="Calibri" panose="020F0502020204030204" pitchFamily="34" charset="0"/>
              <a:sym typeface="Wingdings" panose="05000000000000000000" pitchFamily="2" charset="2"/>
            </a:endParaRPr>
          </a:p>
          <a:p>
            <a:pPr algn="l" defTabSz="1334658" rtl="0" eaLnBrk="0" fontAlgn="base" hangingPunct="0">
              <a:spcBef>
                <a:spcPct val="30000"/>
              </a:spcBef>
              <a:spcAft>
                <a:spcPct val="0"/>
              </a:spcAft>
              <a:defRPr/>
            </a:pPr>
            <a:r>
              <a:rPr lang="hi" sz="1800" b="0" i="0" u="none" baseline="0">
                <a:solidFill>
                  <a:srgbClr val="0033CC"/>
                </a:solidFill>
                <a:cs typeface="Calibri" panose="020F0502020204030204" pitchFamily="34" charset="0"/>
                <a:sym typeface="Wingdings" panose="05000000000000000000" pitchFamily="2" charset="2"/>
              </a:rPr>
              <a:t>दूसरों से यह पूछने के लिए सीमित प्रश्नों (उत्तर के रूप में केवल ‘हाँ’ या ‘नहीं’) की सूची बनाएं कि क्या प्रबंधन या HSE-MS की विफलताओं या जाँच में पहचानी गई कमियों के आधार पर उनकी भी समान समस्याएं हैं। </a:t>
            </a:r>
          </a:p>
          <a:p>
            <a:pPr algn="l" defTabSz="1334658" rtl="0" eaLnBrk="0" fontAlgn="base" hangingPunct="0">
              <a:spcBef>
                <a:spcPct val="30000"/>
              </a:spcBef>
              <a:spcAft>
                <a:spcPct val="0"/>
              </a:spcAft>
              <a:defRPr/>
            </a:pPr>
            <a:endParaRPr lang="hi" sz="1800" dirty="0">
              <a:solidFill>
                <a:srgbClr val="0033CC"/>
              </a:solidFill>
              <a:cs typeface="Calibri" panose="020F0502020204030204" pitchFamily="34" charset="0"/>
              <a:sym typeface="Wingdings" panose="05000000000000000000" pitchFamily="2" charset="2"/>
            </a:endParaRPr>
          </a:p>
          <a:p>
            <a:pPr algn="l" defTabSz="1334658" rtl="0" eaLnBrk="0" fontAlgn="base" hangingPunct="0">
              <a:spcBef>
                <a:spcPct val="30000"/>
              </a:spcBef>
              <a:spcAft>
                <a:spcPct val="0"/>
              </a:spcAft>
              <a:defRPr/>
            </a:pPr>
            <a:r>
              <a:rPr lang="hi" sz="1800" b="0" i="0" u="none" baseline="0">
                <a:solidFill>
                  <a:srgbClr val="0033CC"/>
                </a:solidFill>
                <a:cs typeface="Calibri" panose="020F0502020204030204" pitchFamily="34" charset="0"/>
                <a:sym typeface="Wingdings" panose="05000000000000000000" pitchFamily="2" charset="2"/>
              </a:rPr>
              <a:t>कल्पना करें कि आपको यह देखने के लिए अन्य कंपनियों का ऑडिट करना होगा कि क्या उनमें भी यही समस्याएं हो सकती हैं।</a:t>
            </a:r>
          </a:p>
          <a:p>
            <a:pPr algn="l" defTabSz="1334658" rtl="0" eaLnBrk="0" fontAlgn="base" hangingPunct="0">
              <a:spcBef>
                <a:spcPct val="30000"/>
              </a:spcBef>
              <a:spcAft>
                <a:spcPct val="0"/>
              </a:spcAft>
              <a:defRPr/>
            </a:pPr>
            <a:endParaRPr lang="hi" sz="1800" dirty="0">
              <a:solidFill>
                <a:srgbClr val="0033CC"/>
              </a:solidFill>
              <a:cs typeface="Calibri" panose="020F0502020204030204" pitchFamily="34" charset="0"/>
              <a:sym typeface="Wingdings" panose="05000000000000000000" pitchFamily="2" charset="2"/>
            </a:endParaRPr>
          </a:p>
          <a:p>
            <a:pPr algn="l" defTabSz="1334658" rtl="0" eaLnBrk="0" fontAlgn="base" hangingPunct="0">
              <a:spcBef>
                <a:spcPct val="30000"/>
              </a:spcBef>
              <a:spcAft>
                <a:spcPct val="0"/>
              </a:spcAft>
              <a:defRPr/>
            </a:pPr>
            <a:r>
              <a:rPr lang="hi" sz="1800" b="0" i="0" u="none" baseline="0">
                <a:solidFill>
                  <a:srgbClr val="0033CC"/>
                </a:solidFill>
                <a:cs typeface="Calibri" panose="020F0502020204030204" pitchFamily="34" charset="0"/>
                <a:sym typeface="Wingdings" panose="05000000000000000000" pitchFamily="2" charset="2"/>
              </a:rPr>
              <a:t>ये प्रश्न ऐसे शुरू होने चाहिए: क्या आप सुनिश्चित करते हैं…………………?</a:t>
            </a:r>
            <a:endParaRPr lang="hi" sz="1800" dirty="0">
              <a:solidFill>
                <a:srgbClr val="000000"/>
              </a:solidFill>
              <a:cs typeface="Calibri" panose="020F0502020204030204" pitchFamily="34" charset="0"/>
            </a:endParaRPr>
          </a:p>
          <a:p>
            <a:endParaRPr lang="hi" dirty="0"/>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i" sz="1600" b="0" i="0" u="none" strike="noStrike" kern="1200" cap="none" spc="0" normalizeH="0" baseline="0">
                <a:ln>
                  <a:noFill/>
                </a:ln>
                <a:solidFill>
                  <a:srgbClr val="000000"/>
                </a:solidFill>
                <a:effectLst/>
                <a:uLnTx/>
                <a:uFillTx/>
                <a:latin typeface="Calibri" panose="020F0502020204030204" pitchFamily="34" charset="0"/>
                <a:ea typeface="+mn-ea"/>
                <a:cs typeface="+mn-cs"/>
              </a:rPr>
              <a:t>गोपनीय - PDO/PDO ठेकेदारों के बाहर साझा नहीं किया जाना चाहिए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i"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8714CE-FB4E-4316-BED5-DE0DF6B1D8E5}" type="slidenum">
              <a:rPr kumimoji="0" sz="1800" b="0" i="0" u="none" strike="noStrike" kern="1200" cap="none" spc="0" normalizeH="0" baseline="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hi"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8257377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6FF9CF10-DB9D-47C9-8E16-D6A3F4FA227B}" type="datetime1">
              <a:rPr lang="en-US" smtClean="0"/>
              <a:t>10/29/2024</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8486080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5E7130F6-A862-44D2-A14E-B2C20CDC01C5}" type="datetime1">
              <a:rPr lang="en-US" smtClean="0"/>
              <a:t>10/29/2024</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20735441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7707194C-2AB5-413A-9AA5-A771B9E8A552}" type="datetime1">
              <a:rPr lang="en-US" smtClean="0"/>
              <a:t>10/29/2024</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30734444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9F712240-4F58-493A-9D51-AB16F57D4E6C}" type="datetime1">
              <a:rPr lang="en-US" smtClean="0"/>
              <a:t>10/29/2024</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28111482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Calibri" panose="020F0502020204030204" pitchFamily="34" charset="0"/>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05D268A6-FD1D-47D0-B208-912FF8D39751}" type="datetime1">
              <a:rPr lang="en-US" smtClean="0"/>
              <a:t>10/29/2024</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25279440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9D31C0E0-4573-4BD6-8B65-180F52F341E4}" type="datetime1">
              <a:rPr lang="en-US" smtClean="0"/>
              <a:t>10/29/2024</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4308021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lvl1pPr>
              <a:defRPr>
                <a:latin typeface="Calibri" panose="020F0502020204030204" pitchFamily="34" charset="0"/>
              </a:defRPr>
            </a:lvl1pPr>
          </a:lstStyle>
          <a:p>
            <a:fld id="{7F8CCC4C-7860-42B9-9138-88043014C614}" type="datetime1">
              <a:rPr lang="en-US" smtClean="0"/>
              <a:t>10/29/2024</a:t>
            </a:fld>
            <a:endParaRPr lang="en-US" dirty="0"/>
          </a:p>
        </p:txBody>
      </p:sp>
      <p:sp>
        <p:nvSpPr>
          <p:cNvPr id="8" name="Footer Placeholder 7"/>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9" name="Slide Number Placeholder 8"/>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2052855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Date Placeholder 2"/>
          <p:cNvSpPr>
            <a:spLocks noGrp="1"/>
          </p:cNvSpPr>
          <p:nvPr>
            <p:ph type="dt" sz="half" idx="10"/>
          </p:nvPr>
        </p:nvSpPr>
        <p:spPr/>
        <p:txBody>
          <a:bodyPr/>
          <a:lstStyle>
            <a:lvl1pPr>
              <a:defRPr>
                <a:latin typeface="Calibri" panose="020F0502020204030204" pitchFamily="34" charset="0"/>
              </a:defRPr>
            </a:lvl1pPr>
          </a:lstStyle>
          <a:p>
            <a:fld id="{128F6EBD-7F84-4D8D-B773-ED5332B950BC}" type="datetime1">
              <a:rPr lang="en-US" smtClean="0"/>
              <a:t>10/29/2024</a:t>
            </a:fld>
            <a:endParaRPr lang="en-US" dirty="0"/>
          </a:p>
        </p:txBody>
      </p:sp>
      <p:sp>
        <p:nvSpPr>
          <p:cNvPr id="4" name="Footer Placeholder 3"/>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5" name="Slide Number Placeholder 4"/>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4901294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Calibri" panose="020F0502020204030204" pitchFamily="34" charset="0"/>
              </a:defRPr>
            </a:lvl1pPr>
          </a:lstStyle>
          <a:p>
            <a:fld id="{FF11825F-4E57-4BE8-BC43-A73E9F116EDD}" type="datetime1">
              <a:rPr lang="en-US" smtClean="0"/>
              <a:t>10/29/2024</a:t>
            </a:fld>
            <a:endParaRPr lang="en-US" dirty="0"/>
          </a:p>
        </p:txBody>
      </p:sp>
      <p:sp>
        <p:nvSpPr>
          <p:cNvPr id="3" name="Footer Placeholder 2"/>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4" name="Slide Number Placeholder 3"/>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29376116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atin typeface="Calibri" panose="020F0502020204030204" pitchFamily="34" charset="0"/>
                <a:cs typeface="Calibri" panose="020F0502020204030204" pitchFamily="34" charset="0"/>
              </a:defRPr>
            </a:lvl1pPr>
            <a:lvl2pPr>
              <a:defRPr sz="2800">
                <a:latin typeface="Calibri" panose="020F0502020204030204" pitchFamily="34" charset="0"/>
                <a:cs typeface="Calibri" panose="020F0502020204030204" pitchFamily="34" charset="0"/>
              </a:defRPr>
            </a:lvl2pPr>
            <a:lvl3pPr>
              <a:defRPr sz="2400">
                <a:latin typeface="Calibri" panose="020F0502020204030204" pitchFamily="34" charset="0"/>
                <a:cs typeface="Calibri" panose="020F0502020204030204" pitchFamily="34" charset="0"/>
              </a:defRPr>
            </a:lvl3pPr>
            <a:lvl4pPr>
              <a:defRPr sz="2000">
                <a:latin typeface="Calibri" panose="020F0502020204030204" pitchFamily="34" charset="0"/>
                <a:cs typeface="Calibri" panose="020F0502020204030204" pitchFamily="34" charset="0"/>
              </a:defRPr>
            </a:lvl4pPr>
            <a:lvl5pPr>
              <a:defRPr sz="2000">
                <a:latin typeface="Calibri" panose="020F0502020204030204" pitchFamily="34" charset="0"/>
                <a:cs typeface="Calibri" panose="020F050202020403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73194C1D-71D9-4AD9-94C0-FE1901A2EFEC}" type="datetime1">
              <a:rPr lang="en-US" smtClean="0"/>
              <a:t>10/29/2024</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8393001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atin typeface="Calibri" panose="020F0502020204030204" pitchFamily="34" charset="0"/>
                <a:cs typeface="Calibri" panose="020F0502020204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D036F1CA-1D50-4370-A3D0-DC38D9B2421C}" type="datetime1">
              <a:rPr lang="en-US" smtClean="0"/>
              <a:t>10/29/2024</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894113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defRPr>
            </a:lvl1pPr>
          </a:lstStyle>
          <a:p>
            <a:fld id="{C03476C5-1C1C-4C9A-8D15-53A55F4E416C}" type="datetime1">
              <a:rPr lang="en-US" smtClean="0"/>
              <a:t>10/29/2024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defRPr>
            </a:lvl1pPr>
          </a:lstStyle>
          <a:p>
            <a:fld id="{7A6F64E4-CF39-E842-A871-400C57C21E39}" type="slidenum">
              <a:rPr lang="en-US" smtClean="0"/>
              <a:pPr/>
              <a:t>‹#›</a:t>
            </a:fld>
            <a:endParaRPr lang="en-US" dirty="0"/>
          </a:p>
        </p:txBody>
      </p:sp>
      <p:pic>
        <p:nvPicPr>
          <p:cNvPr id="7" name="Picture 6">
            <a:extLst>
              <a:ext uri="{FF2B5EF4-FFF2-40B4-BE49-F238E27FC236}">
                <a16:creationId xmlns:a16="http://schemas.microsoft.com/office/drawing/2014/main" xmlns="" id="{2F5837F4-0EF0-4EB8-A16D-265E78EE0C93}"/>
              </a:ext>
            </a:extLst>
          </p:cNvPr>
          <p:cNvPicPr>
            <a:picLocks noChangeAspect="1"/>
          </p:cNvPicPr>
          <p:nvPr userDrawn="1"/>
        </p:nvPicPr>
        <p:blipFill>
          <a:blip r:embed="rId13"/>
          <a:stretch>
            <a:fillRect/>
          </a:stretch>
        </p:blipFill>
        <p:spPr>
          <a:xfrm>
            <a:off x="0" y="0"/>
            <a:ext cx="386366" cy="6858000"/>
          </a:xfrm>
          <a:prstGeom prst="rect">
            <a:avLst/>
          </a:prstGeom>
        </p:spPr>
      </p:pic>
      <p:grpSp>
        <p:nvGrpSpPr>
          <p:cNvPr id="8" name="Group 7">
            <a:extLst>
              <a:ext uri="{FF2B5EF4-FFF2-40B4-BE49-F238E27FC236}">
                <a16:creationId xmlns:a16="http://schemas.microsoft.com/office/drawing/2014/main" xmlns="" id="{E9B523F6-A9A3-46FE-B2B7-E53C7D2853E4}"/>
              </a:ext>
            </a:extLst>
          </p:cNvPr>
          <p:cNvGrpSpPr/>
          <p:nvPr userDrawn="1"/>
        </p:nvGrpSpPr>
        <p:grpSpPr>
          <a:xfrm>
            <a:off x="9289915" y="6117536"/>
            <a:ext cx="2340722" cy="740868"/>
            <a:chOff x="9289915" y="6117536"/>
            <a:chExt cx="2340722" cy="740868"/>
          </a:xfrm>
        </p:grpSpPr>
        <p:pic>
          <p:nvPicPr>
            <p:cNvPr id="9" name="Picture 8">
              <a:extLst>
                <a:ext uri="{FF2B5EF4-FFF2-40B4-BE49-F238E27FC236}">
                  <a16:creationId xmlns:a16="http://schemas.microsoft.com/office/drawing/2014/main" xmlns="" id="{95D186BF-73E8-40E9-BF74-18F83D802152}"/>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89915" y="6117536"/>
              <a:ext cx="2340722" cy="381553"/>
            </a:xfrm>
            <a:prstGeom prst="rect">
              <a:avLst/>
            </a:prstGeom>
          </p:spPr>
        </p:pic>
        <p:pic>
          <p:nvPicPr>
            <p:cNvPr id="10" name="Picture 9">
              <a:extLst>
                <a:ext uri="{FF2B5EF4-FFF2-40B4-BE49-F238E27FC236}">
                  <a16:creationId xmlns:a16="http://schemas.microsoft.com/office/drawing/2014/main" xmlns="" id="{A68DA85E-4B77-46C1-A974-11D1BE5A68EF}"/>
                </a:ext>
              </a:extLst>
            </p:cNvPr>
            <p:cNvPicPr>
              <a:picLocks noChangeAspect="1"/>
            </p:cNvPicPr>
            <p:nvPr/>
          </p:nvPicPr>
          <p:blipFill>
            <a:blip r:embed="rId15"/>
            <a:stretch>
              <a:fillRect/>
            </a:stretch>
          </p:blipFill>
          <p:spPr>
            <a:xfrm>
              <a:off x="9289915" y="6671146"/>
              <a:ext cx="2340722" cy="187258"/>
            </a:xfrm>
            <a:prstGeom prst="rect">
              <a:avLst/>
            </a:prstGeom>
          </p:spPr>
        </p:pic>
      </p:grpSp>
    </p:spTree>
    <p:extLst>
      <p:ext uri="{BB962C8B-B14F-4D97-AF65-F5344CB8AC3E}">
        <p14:creationId xmlns:p14="http://schemas.microsoft.com/office/powerpoint/2010/main" val="36187629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416361" y="1897950"/>
            <a:ext cx="7791263" cy="3662541"/>
          </a:xfrm>
          <a:prstGeom prst="rect">
            <a:avLst/>
          </a:prstGeom>
          <a:noFill/>
          <a:ln w="19050">
            <a:noFill/>
            <a:miter lim="800000"/>
          </a:ln>
        </p:spPr>
        <p:txBody>
          <a:bodyPr wrap="square">
            <a:spAutoFit/>
          </a:bodyPr>
          <a:lstStyle/>
          <a:p>
            <a:pPr marL="114300" marR="0" lvl="0" indent="-114300" algn="just" defTabSz="914400" rtl="0" eaLnBrk="1" fontAlgn="auto" latinLnBrk="0" hangingPunct="1">
              <a:lnSpc>
                <a:spcPct val="100000"/>
              </a:lnSpc>
              <a:spcBef>
                <a:spcPts val="0"/>
              </a:spcBef>
              <a:spcAft>
                <a:spcPts val="0"/>
              </a:spcAft>
              <a:buClrTx/>
              <a:buSzTx/>
              <a:buFontTx/>
              <a:buNone/>
              <a:tabLst/>
              <a:defRPr/>
            </a:pPr>
            <a:r>
              <a:rPr kumimoji="0" lang="hi" sz="1600" b="1" i="0" u="none" strike="noStrike" kern="1200" cap="none" spc="0" normalizeH="0" baseline="0" dirty="0">
                <a:ln>
                  <a:noFill/>
                </a:ln>
                <a:solidFill>
                  <a:srgbClr val="FF0000"/>
                </a:solidFill>
                <a:effectLst/>
                <a:uLnTx/>
                <a:uFillTx/>
                <a:latin typeface="Tahoma" panose="020B0604030504040204" pitchFamily="34" charset="0"/>
                <a:ea typeface="+mn-ea"/>
                <a:cs typeface="+mn-cs"/>
              </a:rPr>
              <a:t>क्या हुआ था?</a:t>
            </a:r>
            <a:endParaRPr kumimoji="0" lang="hi" sz="105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hi" sz="1200" b="0" i="0" u="none" strike="noStrike" kern="1200" cap="none" spc="0" normalizeH="0" baseline="0" dirty="0">
                <a:ln>
                  <a:noFill/>
                </a:ln>
                <a:solidFill>
                  <a:prstClr val="black"/>
                </a:solidFill>
                <a:effectLst/>
                <a:uLnTx/>
                <a:uFillTx/>
                <a:latin typeface="Calibri Light" panose="020F0302020204030204" pitchFamily="34" charset="0"/>
                <a:ea typeface="+mn-ea"/>
                <a:cs typeface="Calibri Light" panose="020F0302020204030204" pitchFamily="34" charset="0"/>
                <a:sym typeface="+mn-ea"/>
              </a:rPr>
              <a:t>9 अगस्त 2024 को, तकरीबन सुबह 8:15 बजे, एक किराये का टिपर बहजा-मर्मुल ब्लैकटॉप रोड होते हुए, निम्र बरो पिट से अमीन साइट स्थान की ओर जा रहा था। जब चालक बाएं मुड़ने की कोशिश कर रहा था, तब वह विपरीत दिशा से निम्र की ओर जा रहे एक तृतीय पक्ष के वाहन से टकरा गया। इस दुर्घटना में एक व्यक्ति की तत्काल मृत्यु हो गई, और तीसरे पक्ष के वाहन में सवार अन्य कई लोग घायल हो गए। टिपर चालक सुरक्षित बच गया।</a:t>
            </a:r>
            <a:endParaRPr kumimoji="0" lang="hi" sz="105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i" altLang="zh-CN" sz="1600" b="1" i="0" u="none" strike="noStrike" kern="1200" cap="none" spc="0" normalizeH="0" baseline="0" noProof="0" dirty="0">
              <a:ln>
                <a:noFill/>
              </a:ln>
              <a:solidFill>
                <a:srgbClr val="0070C0"/>
              </a:solidFill>
              <a:effectLst/>
              <a:uLnTx/>
              <a:uFillTx/>
              <a:latin typeface="Tahoma" panose="020B0604030504040204" pitchFamily="34" charset="0"/>
              <a:ea typeface="SimSun"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hi" sz="1600" b="1" i="0" u="none" strike="noStrike" kern="1200" cap="none" spc="0" normalizeH="0" baseline="0" dirty="0">
                <a:ln>
                  <a:noFill/>
                </a:ln>
                <a:solidFill>
                  <a:srgbClr val="0070C0"/>
                </a:solidFill>
                <a:effectLst/>
                <a:uLnTx/>
                <a:uFillTx/>
                <a:latin typeface="Tahoma" panose="020B0604030504040204" pitchFamily="34" charset="0"/>
                <a:ea typeface="SimSun" panose="02010600030101010101" pitchFamily="2" charset="-122"/>
                <a:cs typeface="+mn-cs"/>
              </a:rPr>
              <a:t>ऐसा क्यों हुआ/निष्कर्ष:</a:t>
            </a:r>
            <a:endParaRPr kumimoji="0" lang="hi" altLang="zh-CN" sz="1600" b="1" i="0" u="none" strike="noStrike" kern="1200" cap="none" spc="0" normalizeH="0" baseline="0" noProof="0" dirty="0">
              <a:ln>
                <a:noFill/>
              </a:ln>
              <a:solidFill>
                <a:prstClr val="black"/>
              </a:solidFill>
              <a:effectLst/>
              <a:uLnTx/>
              <a:uFillTx/>
              <a:latin typeface="Tahoma" panose="020B0604030504040204" pitchFamily="34" charset="0"/>
              <a:ea typeface="SimSun" panose="02010600030101010101" pitchFamily="2" charset="-122"/>
              <a:cs typeface="+mn-cs"/>
            </a:endParaRPr>
          </a:p>
          <a:p>
            <a:pPr marL="182563" marR="0" lvl="0" indent="-182563"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hi" sz="1200" b="0" i="0" u="none" strike="noStrike" kern="1200" cap="none" spc="0" normalizeH="0" baseline="0" dirty="0">
                <a:ln>
                  <a:noFill/>
                </a:ln>
                <a:solidFill>
                  <a:prstClr val="black"/>
                </a:solidFill>
                <a:effectLst/>
                <a:uLnTx/>
                <a:uFillTx/>
                <a:latin typeface="Calibri Light" panose="020F0302020204030204" pitchFamily="34" charset="0"/>
                <a:ea typeface="+mn-ea"/>
                <a:cs typeface="Calibri Light" panose="020F0302020204030204" pitchFamily="34" charset="0"/>
                <a:sym typeface="+mn-ea"/>
              </a:rPr>
              <a:t>टिपर चालक ने तीसरे पक्ष के चालक की गति और ब्लैकटॉप से ​​मोड़ लेने में लगने वाले समय का गलत अनुमान लगाया।</a:t>
            </a:r>
          </a:p>
          <a:p>
            <a:pPr marL="182563" marR="0" lvl="0" indent="-182563"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hi" sz="1200" b="0" i="0" u="none" strike="noStrike" kern="1200" cap="none" spc="0" normalizeH="0" baseline="0" dirty="0">
                <a:ln>
                  <a:noFill/>
                </a:ln>
                <a:solidFill>
                  <a:prstClr val="black"/>
                </a:solidFill>
                <a:effectLst/>
                <a:uLnTx/>
                <a:uFillTx/>
                <a:latin typeface="Calibri Light" panose="020F0302020204030204" pitchFamily="34" charset="0"/>
                <a:ea typeface="+mn-ea"/>
                <a:cs typeface="Calibri Light" panose="020F0302020204030204" pitchFamily="34" charset="0"/>
                <a:sym typeface="+mn-ea"/>
              </a:rPr>
              <a:t>जंक्शन के बीच </a:t>
            </a:r>
            <a:r>
              <a:rPr kumimoji="0" lang="hi" sz="1200" b="0" i="0" u="none" strike="noStrike" kern="1200" cap="none" spc="0" normalizeH="0" baseline="0" dirty="0" smtClean="0">
                <a:ln>
                  <a:noFill/>
                </a:ln>
                <a:solidFill>
                  <a:prstClr val="black"/>
                </a:solidFill>
                <a:effectLst/>
                <a:uLnTx/>
                <a:uFillTx/>
                <a:latin typeface="Calibri Light" panose="020F0302020204030204" pitchFamily="34" charset="0"/>
                <a:ea typeface="+mn-ea"/>
                <a:cs typeface="Calibri Light" panose="020F0302020204030204" pitchFamily="34" charset="0"/>
                <a:sym typeface="+mn-ea"/>
              </a:rPr>
              <a:t>पहुंचने </a:t>
            </a:r>
            <a:r>
              <a:rPr kumimoji="0" lang="hi" sz="1200" b="0" i="0" u="none" strike="noStrike" kern="1200" cap="none" spc="0" normalizeH="0" baseline="0" dirty="0">
                <a:ln>
                  <a:noFill/>
                </a:ln>
                <a:solidFill>
                  <a:prstClr val="black"/>
                </a:solidFill>
                <a:effectLst/>
                <a:uLnTx/>
                <a:uFillTx/>
                <a:latin typeface="Calibri Light" panose="020F0302020204030204" pitchFamily="34" charset="0"/>
                <a:ea typeface="+mn-ea"/>
                <a:cs typeface="Calibri Light" panose="020F0302020204030204" pitchFamily="34" charset="0"/>
                <a:sym typeface="+mn-ea"/>
              </a:rPr>
              <a:t>से पहले टिपर चालक बाएं मुड़ रहा था।</a:t>
            </a:r>
          </a:p>
          <a:p>
            <a:pPr marL="182563" marR="0" lvl="0" indent="-182563"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hi" sz="1200" b="0" i="0" u="none" strike="noStrike" kern="1200" cap="none" spc="0" normalizeH="0" baseline="0" dirty="0">
                <a:ln>
                  <a:noFill/>
                </a:ln>
                <a:solidFill>
                  <a:prstClr val="black"/>
                </a:solidFill>
                <a:effectLst/>
                <a:uLnTx/>
                <a:uFillTx/>
                <a:latin typeface="Calibri Light" panose="020F0302020204030204" pitchFamily="34" charset="0"/>
                <a:ea typeface="+mn-ea"/>
                <a:cs typeface="Calibri Light" panose="020F0302020204030204" pitchFamily="34" charset="0"/>
                <a:sym typeface="+mn-ea"/>
              </a:rPr>
              <a:t>सड़क पर किसी भी तरह का कोई संकेत नहीं था जिससे तीसरे पक्ष के चालकों को कई जंक्शनों और सड़क के अन्य खतरों के बारे में चेतावनी दी जा सके।</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hi" sz="12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sym typeface="+mn-ea"/>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hi"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Tahoma" panose="020B0604030504040204" pitchFamily="34" charset="0"/>
            </a:endParaRPr>
          </a:p>
          <a:p>
            <a:pPr marL="114300" marR="0" lvl="0" indent="-114300" algn="just" defTabSz="914400" rtl="0" eaLnBrk="1" fontAlgn="auto" latinLnBrk="0" hangingPunct="1">
              <a:lnSpc>
                <a:spcPct val="100000"/>
              </a:lnSpc>
              <a:spcBef>
                <a:spcPts val="0"/>
              </a:spcBef>
              <a:spcAft>
                <a:spcPts val="0"/>
              </a:spcAft>
              <a:buClrTx/>
              <a:buSzTx/>
              <a:buFontTx/>
              <a:buNone/>
              <a:tabLst/>
              <a:defRPr/>
            </a:pPr>
            <a:r>
              <a:rPr kumimoji="0" lang="hi" sz="1600" b="1" i="0" u="none" strike="noStrike" kern="1200" cap="none" spc="0" normalizeH="0" baseline="0" dirty="0">
                <a:ln>
                  <a:noFill/>
                </a:ln>
                <a:solidFill>
                  <a:srgbClr val="0070C0"/>
                </a:solidFill>
                <a:effectLst/>
                <a:uLnTx/>
                <a:uFillTx/>
                <a:latin typeface="Tahoma" panose="020B0604030504040204" pitchFamily="34" charset="0"/>
                <a:ea typeface="SimSun" panose="02010600030101010101" pitchFamily="2" charset="-122"/>
                <a:cs typeface="+mn-cs"/>
              </a:rPr>
              <a:t>इस घटना से आपको मिली सीख..</a:t>
            </a:r>
            <a:endParaRPr kumimoji="0" lang="hi"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Tahoma" panose="020B0604030504040204" pitchFamily="34" charset="0"/>
            </a:endParaRPr>
          </a:p>
          <a:p>
            <a:pPr marL="285750" marR="0" lvl="0" indent="-193675"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hi" sz="1200" b="0" i="0" u="none" strike="noStrike" kern="1200" cap="none" spc="0" normalizeH="0" baseline="0" dirty="0">
                <a:ln>
                  <a:noFill/>
                </a:ln>
                <a:solidFill>
                  <a:prstClr val="black"/>
                </a:solidFill>
                <a:effectLst/>
                <a:uLnTx/>
                <a:uFillTx/>
                <a:latin typeface="Calibri Light" panose="020F0302020204030204" pitchFamily="34" charset="0"/>
                <a:ea typeface="+mn-ea"/>
                <a:cs typeface="Calibri Light" panose="020F0302020204030204" pitchFamily="34" charset="0"/>
              </a:rPr>
              <a:t>चालक: क्या आप यह सुनिश्चित करते हैं कि जब सामने से ट्रैफ़िक आ रहा हो तो आप T-जंक्शन पर पूरी तरह रुक जाते हैं?</a:t>
            </a:r>
          </a:p>
          <a:p>
            <a:pPr marL="285750" marR="0" lvl="0" indent="-193675"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hi" sz="1200" b="0" i="0" u="none" strike="noStrike" kern="1200" cap="none" spc="0" normalizeH="0" baseline="0" dirty="0">
                <a:ln>
                  <a:noFill/>
                </a:ln>
                <a:solidFill>
                  <a:prstClr val="black"/>
                </a:solidFill>
                <a:effectLst/>
                <a:uLnTx/>
                <a:uFillTx/>
                <a:latin typeface="Calibri Light" panose="020F0302020204030204" pitchFamily="34" charset="0"/>
                <a:ea typeface="+mn-ea"/>
                <a:cs typeface="Calibri Light" panose="020F0302020204030204" pitchFamily="34" charset="0"/>
              </a:rPr>
              <a:t>यात्रा प्रबंधक: क्या आप अपने चालकों को अपने कार्यस्थल के सबसे सुरक्षित रास्तों के बारे में बताते हैं?</a:t>
            </a:r>
          </a:p>
          <a:p>
            <a:pPr marL="285750" marR="0" lvl="0" indent="-193675"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hi" sz="1200" b="0" i="0" u="none" strike="noStrike" kern="1200" cap="none" spc="0" normalizeH="0" baseline="0" dirty="0">
                <a:ln>
                  <a:noFill/>
                </a:ln>
                <a:solidFill>
                  <a:prstClr val="black"/>
                </a:solidFill>
                <a:effectLst/>
                <a:uLnTx/>
                <a:uFillTx/>
                <a:latin typeface="Calibri Light" panose="020F0302020204030204" pitchFamily="34" charset="0"/>
                <a:ea typeface="+mn-ea"/>
                <a:cs typeface="Calibri Light" panose="020F0302020204030204" pitchFamily="34" charset="0"/>
              </a:rPr>
              <a:t>सभी कर्मचारी: क्या आपको </a:t>
            </a:r>
            <a:r>
              <a:rPr kumimoji="0" lang="hi" sz="1200" b="0" i="0" u="none" strike="noStrike" kern="1200" cap="none" spc="0" normalizeH="0" baseline="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सलाह </a:t>
            </a:r>
            <a:r>
              <a:rPr kumimoji="0" lang="hi" sz="1200" b="0" i="0" u="none" strike="noStrike" kern="1200" cap="none" spc="0" normalizeH="0" baseline="0" dirty="0">
                <a:ln>
                  <a:noFill/>
                </a:ln>
                <a:solidFill>
                  <a:prstClr val="black"/>
                </a:solidFill>
                <a:effectLst/>
                <a:uLnTx/>
                <a:uFillTx/>
                <a:latin typeface="Calibri Light" panose="020F0302020204030204" pitchFamily="34" charset="0"/>
                <a:ea typeface="+mn-ea"/>
                <a:cs typeface="Calibri Light" panose="020F0302020204030204" pitchFamily="34" charset="0"/>
              </a:rPr>
              <a:t>के लिए PDO द्वारा सुझाए गए रास्ते की जानकारी है और क्या आप उसका पालन करना सुनिश्चित करते हैं?</a:t>
            </a:r>
          </a:p>
        </p:txBody>
      </p:sp>
      <p:sp>
        <p:nvSpPr>
          <p:cNvPr id="13" name="Rectangle 8"/>
          <p:cNvSpPr>
            <a:spLocks noChangeArrowheads="1"/>
          </p:cNvSpPr>
          <p:nvPr/>
        </p:nvSpPr>
        <p:spPr bwMode="auto">
          <a:xfrm>
            <a:off x="416361" y="737848"/>
            <a:ext cx="11626955" cy="337185"/>
          </a:xfrm>
          <a:prstGeom prst="rect">
            <a:avLst/>
          </a:prstGeom>
          <a:noFill/>
          <a:ln w="9525">
            <a:noFill/>
            <a:miter lim="800000"/>
          </a:ln>
        </p:spPr>
        <p:txBody>
          <a:bodyPr wrap="square">
            <a:spAutoFit/>
          </a:bodyPr>
          <a:lstStyle/>
          <a:p>
            <a:pPr marL="114300" marR="0" lvl="0" indent="-114300" algn="just" defTabSz="914400" rtl="0" eaLnBrk="1" fontAlgn="auto" latinLnBrk="0" hangingPunct="1">
              <a:lnSpc>
                <a:spcPct val="100000"/>
              </a:lnSpc>
              <a:spcBef>
                <a:spcPts val="0"/>
              </a:spcBef>
              <a:spcAft>
                <a:spcPts val="0"/>
              </a:spcAft>
              <a:buClrTx/>
              <a:buSzTx/>
              <a:buFontTx/>
              <a:buNone/>
              <a:tabLst/>
              <a:defRPr/>
            </a:pPr>
            <a:r>
              <a:rPr kumimoji="0" lang="hi" sz="1400" b="1" i="0" u="none" strike="noStrike" kern="1200" cap="none" spc="0" normalizeH="0" baseline="0">
                <a:ln>
                  <a:noFill/>
                </a:ln>
                <a:solidFill>
                  <a:prstClr val="black"/>
                </a:solidFill>
                <a:effectLst/>
                <a:uLnTx/>
                <a:uFillTx/>
                <a:latin typeface="Tahoma" panose="020B0604030504040204" pitchFamily="34" charset="0"/>
                <a:ea typeface="+mn-ea"/>
                <a:cs typeface="+mn-cs"/>
              </a:rPr>
              <a:t>तिथि: </a:t>
            </a:r>
            <a:r>
              <a:rPr kumimoji="0" lang="hi" sz="1600" b="1" i="0" u="none" strike="noStrike" kern="1200" cap="none" spc="0" normalizeH="0" baseline="0">
                <a:ln>
                  <a:noFill/>
                </a:ln>
                <a:solidFill>
                  <a:srgbClr val="0000FF"/>
                </a:solidFill>
                <a:effectLst/>
                <a:uLnTx/>
                <a:uFillTx/>
                <a:latin typeface="Tahoma" panose="020B0604030504040204" pitchFamily="34" charset="0"/>
                <a:ea typeface="+mn-ea"/>
                <a:cs typeface="+mn-cs"/>
              </a:rPr>
              <a:t>09</a:t>
            </a:r>
            <a:r>
              <a:rPr kumimoji="0" lang="hi" sz="1600" b="1" i="0" u="none" strike="noStrike" kern="1200" cap="none" spc="0" normalizeH="0" baseline="0">
                <a:ln>
                  <a:noFill/>
                </a:ln>
                <a:solidFill>
                  <a:srgbClr val="0000FF"/>
                </a:solidFill>
                <a:effectLst/>
                <a:uLnTx/>
                <a:uFillTx/>
                <a:latin typeface="Tahoma" panose="020B0604030504040204" pitchFamily="34" charset="0"/>
                <a:ea typeface="+mn-ea"/>
                <a:cs typeface="+mn-cs"/>
                <a:sym typeface="+mn-ea"/>
              </a:rPr>
              <a:t>/08/2024</a:t>
            </a:r>
            <a:r>
              <a:rPr kumimoji="0" lang="hi" sz="1600" b="1" i="0" u="none" strike="noStrike" kern="1200" cap="none" spc="0" normalizeH="0" baseline="0">
                <a:ln>
                  <a:noFill/>
                </a:ln>
                <a:solidFill>
                  <a:srgbClr val="0000FF"/>
                </a:solidFill>
                <a:effectLst/>
                <a:uLnTx/>
                <a:uFillTx/>
                <a:latin typeface="Tahoma" panose="020B0604030504040204" pitchFamily="34" charset="0"/>
                <a:ea typeface="+mn-ea"/>
                <a:cs typeface="+mn-cs"/>
              </a:rPr>
              <a:t>    </a:t>
            </a:r>
            <a:r>
              <a:rPr kumimoji="0" lang="hi" sz="1400" b="1" i="0" u="none" strike="noStrike" kern="1200" cap="none" spc="0" normalizeH="0" baseline="0">
                <a:ln>
                  <a:noFill/>
                </a:ln>
                <a:solidFill>
                  <a:prstClr val="black"/>
                </a:solidFill>
                <a:effectLst/>
                <a:uLnTx/>
                <a:uFillTx/>
                <a:latin typeface="Tahoma" panose="020B0604030504040204" pitchFamily="34" charset="0"/>
                <a:ea typeface="+mn-ea"/>
                <a:cs typeface="+mn-cs"/>
              </a:rPr>
              <a:t>घटना का शीर्षक: </a:t>
            </a:r>
            <a:r>
              <a:rPr kumimoji="0" lang="hi" sz="1600" b="1" i="0" u="none" strike="noStrike" kern="1200" cap="none" spc="0" normalizeH="0" baseline="0">
                <a:ln>
                  <a:noFill/>
                </a:ln>
                <a:solidFill>
                  <a:srgbClr val="0000FF"/>
                </a:solidFill>
                <a:effectLst/>
                <a:uLnTx/>
                <a:uFillTx/>
                <a:latin typeface="Tahoma" panose="020B0604030504040204" pitchFamily="34" charset="0"/>
                <a:ea typeface="+mn-ea"/>
                <a:cs typeface="+mn-cs"/>
              </a:rPr>
              <a:t>तृतीय पक्ष </a:t>
            </a:r>
            <a:r>
              <a:rPr kumimoji="0" lang="hi" sz="1600" b="1" i="0" u="none" strike="noStrike" kern="1200" cap="none" spc="0" normalizeH="0" baseline="0">
                <a:ln>
                  <a:noFill/>
                </a:ln>
                <a:solidFill>
                  <a:srgbClr val="0000FF"/>
                </a:solidFill>
                <a:effectLst/>
                <a:uLnTx/>
                <a:uFillTx/>
                <a:latin typeface="Tahoma" panose="020B0604030504040204" pitchFamily="34" charset="0"/>
                <a:ea typeface="+mn-ea"/>
                <a:cs typeface="+mn-cs"/>
                <a:sym typeface="+mn-ea"/>
              </a:rPr>
              <a:t>मृत्यु </a:t>
            </a:r>
            <a:r>
              <a:rPr kumimoji="0" lang="hi" sz="1400" b="1" i="0" u="none" strike="noStrike" kern="1200" cap="none" spc="0" normalizeH="0" baseline="0">
                <a:ln>
                  <a:noFill/>
                </a:ln>
                <a:solidFill>
                  <a:prstClr val="black"/>
                </a:solidFill>
                <a:effectLst/>
                <a:uLnTx/>
                <a:uFillTx/>
                <a:latin typeface="Tahoma" panose="020B0604030504040204" pitchFamily="34" charset="0"/>
                <a:ea typeface="+mn-ea"/>
                <a:cs typeface="+mn-cs"/>
              </a:rPr>
              <a:t>पैटर्न:</a:t>
            </a:r>
            <a:r>
              <a:rPr kumimoji="0" lang="hi" sz="1200" b="1" i="0" u="none" strike="noStrike" kern="1200" cap="none" spc="0" normalizeH="0" baseline="0">
                <a:ln>
                  <a:noFill/>
                </a:ln>
                <a:solidFill>
                  <a:prstClr val="black"/>
                </a:solidFill>
                <a:effectLst/>
                <a:uLnTx/>
                <a:uFillTx/>
                <a:latin typeface="Tahoma" panose="020B0604030504040204" pitchFamily="34" charset="0"/>
                <a:ea typeface="+mn-ea"/>
                <a:cs typeface="+mn-cs"/>
              </a:rPr>
              <a:t> </a:t>
            </a:r>
            <a:r>
              <a:rPr kumimoji="0" lang="hi" sz="1600" b="1" i="0" u="none" strike="noStrike" kern="1200" cap="none" spc="0" normalizeH="0" baseline="0">
                <a:ln>
                  <a:noFill/>
                </a:ln>
                <a:solidFill>
                  <a:srgbClr val="0000FF"/>
                </a:solidFill>
                <a:effectLst/>
                <a:uLnTx/>
                <a:uFillTx/>
                <a:latin typeface="Tahoma" panose="020B0604030504040204" pitchFamily="34" charset="0"/>
                <a:ea typeface="+mn-ea"/>
                <a:cs typeface="+mn-cs"/>
              </a:rPr>
              <a:t>MVI </a:t>
            </a:r>
            <a:r>
              <a:rPr kumimoji="0" lang="hi" sz="1400" b="1" i="0" u="none" strike="noStrike" kern="1200" cap="none" spc="0" normalizeH="0" baseline="0">
                <a:ln>
                  <a:noFill/>
                </a:ln>
                <a:solidFill>
                  <a:prstClr val="black"/>
                </a:solidFill>
                <a:effectLst/>
                <a:uLnTx/>
                <a:uFillTx/>
                <a:latin typeface="Tahoma" panose="020B0604030504040204" pitchFamily="34" charset="0"/>
                <a:ea typeface="+mn-ea"/>
                <a:cs typeface="+mn-cs"/>
              </a:rPr>
              <a:t>संभावित गंभीरता: </a:t>
            </a:r>
            <a:r>
              <a:rPr kumimoji="0" lang="hi" sz="1600" b="1" i="0" u="none" strike="noStrike" kern="1200" cap="none" spc="0" normalizeH="0" baseline="0">
                <a:ln>
                  <a:noFill/>
                </a:ln>
                <a:solidFill>
                  <a:srgbClr val="0000FF"/>
                </a:solidFill>
                <a:effectLst/>
                <a:uLnTx/>
                <a:uFillTx/>
                <a:latin typeface="Tahoma" panose="020B0604030504040204" pitchFamily="34" charset="0"/>
                <a:ea typeface="+mn-ea"/>
                <a:cs typeface="+mn-cs"/>
              </a:rPr>
              <a:t>C4P </a:t>
            </a:r>
            <a:r>
              <a:rPr kumimoji="0" lang="hi" sz="1400" b="1" i="0" u="none" strike="noStrike" kern="1200" cap="none" spc="0" normalizeH="0" baseline="0">
                <a:ln>
                  <a:noFill/>
                </a:ln>
                <a:solidFill>
                  <a:prstClr val="black"/>
                </a:solidFill>
                <a:effectLst/>
                <a:uLnTx/>
                <a:uFillTx/>
                <a:latin typeface="Tahoma" panose="020B0604030504040204" pitchFamily="34" charset="0"/>
                <a:ea typeface="+mn-ea"/>
                <a:cs typeface="+mn-cs"/>
              </a:rPr>
              <a:t>गतिविधि:</a:t>
            </a:r>
            <a:r>
              <a:rPr kumimoji="0" lang="hi" sz="1600" b="1" i="0" u="none" strike="noStrike" kern="1200" cap="none" spc="0" normalizeH="0" baseline="0">
                <a:ln>
                  <a:noFill/>
                </a:ln>
                <a:solidFill>
                  <a:srgbClr val="4472C4"/>
                </a:solidFill>
                <a:effectLst/>
                <a:uLnTx/>
                <a:uFillTx/>
                <a:latin typeface="Tahoma" panose="020B0604030504040204" pitchFamily="34" charset="0"/>
                <a:ea typeface="+mn-ea"/>
                <a:cs typeface="+mn-cs"/>
              </a:rPr>
              <a:t> </a:t>
            </a:r>
            <a:r>
              <a:rPr kumimoji="0" lang="hi" sz="1600" b="1" i="0" u="none" strike="noStrike" kern="1200" cap="none" spc="0" normalizeH="0" baseline="0">
                <a:ln>
                  <a:noFill/>
                </a:ln>
                <a:solidFill>
                  <a:srgbClr val="0000FF"/>
                </a:solidFill>
                <a:effectLst/>
                <a:uLnTx/>
                <a:uFillTx/>
                <a:latin typeface="Tahoma" panose="020B0604030504040204" pitchFamily="34" charset="0"/>
                <a:ea typeface="+mn-ea"/>
                <a:cs typeface="+mn-cs"/>
              </a:rPr>
              <a:t>ड्राइविंग</a:t>
            </a:r>
          </a:p>
        </p:txBody>
      </p:sp>
      <p:sp>
        <p:nvSpPr>
          <p:cNvPr id="14" name="Rectangle 13"/>
          <p:cNvSpPr/>
          <p:nvPr/>
        </p:nvSpPr>
        <p:spPr>
          <a:xfrm>
            <a:off x="504296" y="1184694"/>
            <a:ext cx="6814756" cy="400110"/>
          </a:xfrm>
          <a:prstGeom prst="rect">
            <a:avLst/>
          </a:prstGeom>
          <a:solidFill>
            <a:srgbClr val="FFC000"/>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i" sz="2000" b="1" i="0" u="none" strike="noStrike" kern="1200" cap="none" spc="0" normalizeH="0" baseline="0">
                <a:ln>
                  <a:noFill/>
                </a:ln>
                <a:solidFill>
                  <a:srgbClr val="0D38B3"/>
                </a:solidFill>
                <a:effectLst/>
                <a:uLnTx/>
                <a:uFillTx/>
                <a:latin typeface="Arial" panose="020B0604020202020204" pitchFamily="34" charset="0"/>
                <a:ea typeface="+mn-ea"/>
                <a:cs typeface="Arial" panose="020B0604020202020204" pitchFamily="34" charset="0"/>
              </a:rPr>
              <a:t>लक्षित व्यक्ति: </a:t>
            </a:r>
            <a:r>
              <a:rPr kumimoji="0" lang="hi" sz="1800" b="1" i="0" u="none" strike="noStrike" kern="1200" cap="none" spc="0" normalizeH="0" baseline="0">
                <a:ln>
                  <a:noFill/>
                </a:ln>
                <a:solidFill>
                  <a:srgbClr val="FF0000"/>
                </a:solidFill>
                <a:effectLst/>
                <a:uLnTx/>
                <a:uFillTx/>
                <a:latin typeface="Calibri" panose="020F0502020204030204"/>
                <a:ea typeface="+mn-ea"/>
                <a:cs typeface="+mn-cs"/>
              </a:rPr>
              <a:t>ड्रिलिंग, लॉजिस्टिक्स, ऑपरेशन और कंस्ट्रक्शन </a:t>
            </a:r>
            <a:endParaRPr kumimoji="0" lang="hi" sz="1800" b="1" i="0" u="none" strike="noStrike" kern="1200" cap="none" spc="0" normalizeH="0" baseline="0" noProof="0" dirty="0">
              <a:ln>
                <a:noFill/>
              </a:ln>
              <a:solidFill>
                <a:srgbClr val="FF0000"/>
              </a:solidFill>
              <a:effectLst/>
              <a:uLnTx/>
              <a:uFillTx/>
              <a:latin typeface="Calibri Light" panose="020F0302020204030204"/>
              <a:ea typeface="+mn-ea"/>
              <a:cs typeface="Calibri" panose="020F0502020204030204" pitchFamily="34" charset="0"/>
            </a:endParaRPr>
          </a:p>
        </p:txBody>
      </p:sp>
      <p:sp>
        <p:nvSpPr>
          <p:cNvPr id="15" name="Title 1"/>
          <p:cNvSpPr txBox="1"/>
          <p:nvPr/>
        </p:nvSpPr>
        <p:spPr>
          <a:xfrm>
            <a:off x="346509" y="0"/>
            <a:ext cx="11845491" cy="532596"/>
          </a:xfrm>
          <a:prstGeom prst="rect">
            <a:avLst/>
          </a:prstGeom>
          <a:solidFill>
            <a:srgbClr val="FFC91D"/>
          </a:solidFill>
        </p:spPr>
        <p:txBody>
          <a:bodyPr/>
          <a:lstStyle>
            <a:lvl1pPr algn="l" defTabSz="914400" rtl="0" eaLnBrk="1" latinLnBrk="0" hangingPunct="1">
              <a:lnSpc>
                <a:spcPct val="90000"/>
              </a:lnSpc>
              <a:spcBef>
                <a:spcPct val="0"/>
              </a:spcBef>
              <a:buNone/>
              <a:defRPr sz="4400" kern="1200">
                <a:solidFill>
                  <a:schemeClr val="tx1"/>
                </a:solidFill>
                <a:latin typeface="Gill Sans"/>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hi" sz="3600" b="1" i="0" u="none" strike="noStrike" kern="1200" cap="none" spc="0" normalizeH="0" baseline="0">
                <a:ln>
                  <a:noFill/>
                </a:ln>
                <a:solidFill>
                  <a:srgbClr val="00B050"/>
                </a:solidFill>
                <a:effectLst/>
                <a:uLnTx/>
                <a:uFillTx/>
                <a:latin typeface="Tahoma" panose="020B0604030504040204" pitchFamily="34" charset="0"/>
                <a:ea typeface="Tahoma" panose="020B0604030504040204" pitchFamily="34" charset="0"/>
                <a:cs typeface="Tahoma" panose="020B0604030504040204" pitchFamily="34" charset="0"/>
              </a:rPr>
              <a:t>PDO दूसरा अलर्ट</a:t>
            </a:r>
            <a:r>
              <a:rPr kumimoji="0" lang="hi" sz="3200" b="1" i="0" u="none" strike="noStrike" kern="1200" cap="none" spc="0" normalizeH="0" baseline="0">
                <a:ln>
                  <a:noFill/>
                </a:ln>
                <a:solidFill>
                  <a:srgbClr val="FF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     </a:t>
            </a:r>
          </a:p>
        </p:txBody>
      </p:sp>
      <p:sp>
        <p:nvSpPr>
          <p:cNvPr id="2" name="TextBox 1"/>
          <p:cNvSpPr txBox="1"/>
          <p:nvPr/>
        </p:nvSpPr>
        <p:spPr>
          <a:xfrm>
            <a:off x="433680" y="5889025"/>
            <a:ext cx="6955989" cy="338554"/>
          </a:xfrm>
          <a:prstGeom prst="rect">
            <a:avLst/>
          </a:prstGeom>
          <a:solidFill>
            <a:schemeClr val="accent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i" sz="1600" b="1" i="0" u="none" strike="noStrike" kern="1200" cap="none" spc="0" normalizeH="0" baseline="0">
                <a:ln>
                  <a:noFill/>
                </a:ln>
                <a:solidFill>
                  <a:prstClr val="white"/>
                </a:solidFill>
                <a:effectLst/>
                <a:uLnTx/>
                <a:uFillTx/>
                <a:latin typeface="Calibri" panose="020F0502020204030204"/>
                <a:ea typeface="+mn-ea"/>
                <a:cs typeface="Arial" panose="020B0604020202020204" pitchFamily="34" charset="0"/>
                <a:sym typeface="+mn-ea"/>
              </a:rPr>
              <a:t>जब सामने से ट्रैफ़िक आ रहा हो तो T-जंक्शन पर रुक जाएं</a:t>
            </a:r>
            <a:endParaRPr kumimoji="0" lang="hi" sz="1600" b="1" i="0" u="none" strike="noStrike" kern="1200" cap="none" spc="0" normalizeH="0" baseline="0" noProof="0" dirty="0">
              <a:ln>
                <a:noFill/>
              </a:ln>
              <a:solidFill>
                <a:prstClr val="white"/>
              </a:solidFill>
              <a:effectLst/>
              <a:uLnTx/>
              <a:uFillTx/>
              <a:latin typeface="Tahoma" panose="020B0604030504040204" pitchFamily="34" charset="0"/>
              <a:ea typeface="MS PGothic" panose="020B0600070205080204" pitchFamily="34" charset="-128"/>
              <a:cs typeface="+mn-cs"/>
            </a:endParaRPr>
          </a:p>
        </p:txBody>
      </p:sp>
      <p:sp>
        <p:nvSpPr>
          <p:cNvPr id="8" name="Slide Number Placeholder 3">
            <a:extLst>
              <a:ext uri="{FF2B5EF4-FFF2-40B4-BE49-F238E27FC236}">
                <a16:creationId xmlns:a16="http://schemas.microsoft.com/office/drawing/2014/main" xmlns="" id="{30EFDF94-D72E-403C-43FA-BB229445F843}"/>
              </a:ext>
            </a:extLst>
          </p:cNvPr>
          <p:cNvSpPr>
            <a:spLocks noGrp="1"/>
          </p:cNvSpPr>
          <p:nvPr>
            <p:ph type="sldNum" sz="quarter" idx="12"/>
          </p:nvPr>
        </p:nvSpPr>
        <p:spPr>
          <a:xfrm>
            <a:off x="11724640" y="6497099"/>
            <a:ext cx="467360" cy="36090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A6F64E4-CF39-E842-A871-400C57C21E39}" type="slidenum">
              <a:rPr kumimoji="0" sz="1200" b="0" i="0" u="none" strike="noStrike" kern="1200" cap="none" spc="0" normalizeH="0" baseline="0">
                <a:ln>
                  <a:noFill/>
                </a:ln>
                <a:solidFill>
                  <a:prstClr val="black">
                    <a:tint val="75000"/>
                  </a:prstClr>
                </a:solidFill>
                <a:effectLst/>
                <a:uLnTx/>
                <a:uFillTx/>
                <a:latin typeface="Calibri" panose="020F050202020403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a:t>
            </a:fld>
            <a:endParaRPr kumimoji="0" lang="hi"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pic>
        <p:nvPicPr>
          <p:cNvPr id="22" name="Picture 21">
            <a:extLst>
              <a:ext uri="{FF2B5EF4-FFF2-40B4-BE49-F238E27FC236}">
                <a16:creationId xmlns:a16="http://schemas.microsoft.com/office/drawing/2014/main" xmlns="" id="{0C87DEFB-7BDD-2E83-A6E7-B1A6E9C7EF3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666481" y="3776181"/>
            <a:ext cx="3437938" cy="2343971"/>
          </a:xfrm>
          <a:prstGeom prst="rect">
            <a:avLst/>
          </a:prstGeom>
        </p:spPr>
      </p:pic>
      <p:pic>
        <p:nvPicPr>
          <p:cNvPr id="10" name="Picture 9">
            <a:extLst>
              <a:ext uri="{FF2B5EF4-FFF2-40B4-BE49-F238E27FC236}">
                <a16:creationId xmlns:a16="http://schemas.microsoft.com/office/drawing/2014/main" xmlns="" id="{C9FE08B7-9452-0DAA-3882-899D8DEEBBA9}"/>
              </a:ext>
            </a:extLst>
          </p:cNvPr>
          <p:cNvPicPr>
            <a:picLocks noChangeAspect="1"/>
          </p:cNvPicPr>
          <p:nvPr/>
        </p:nvPicPr>
        <p:blipFill>
          <a:blip r:embed="rId4"/>
          <a:stretch>
            <a:fillRect/>
          </a:stretch>
        </p:blipFill>
        <p:spPr>
          <a:xfrm>
            <a:off x="11451115" y="5473250"/>
            <a:ext cx="740885" cy="585267"/>
          </a:xfrm>
          <a:prstGeom prst="rect">
            <a:avLst/>
          </a:prstGeom>
        </p:spPr>
      </p:pic>
      <p:pic>
        <p:nvPicPr>
          <p:cNvPr id="23" name="Picture 22">
            <a:extLst>
              <a:ext uri="{FF2B5EF4-FFF2-40B4-BE49-F238E27FC236}">
                <a16:creationId xmlns:a16="http://schemas.microsoft.com/office/drawing/2014/main" xmlns="" id="{9A9D717A-0B51-18F3-C77E-536723749629}"/>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8666481" y="1280286"/>
            <a:ext cx="3437938" cy="2458593"/>
          </a:xfrm>
          <a:prstGeom prst="rect">
            <a:avLst/>
          </a:prstGeom>
        </p:spPr>
      </p:pic>
      <p:pic>
        <p:nvPicPr>
          <p:cNvPr id="24" name="Picture 2">
            <a:extLst>
              <a:ext uri="{FF2B5EF4-FFF2-40B4-BE49-F238E27FC236}">
                <a16:creationId xmlns:a16="http://schemas.microsoft.com/office/drawing/2014/main" xmlns="" id="{DFAD66D8-6118-A92C-072E-7D4A5822A729}"/>
              </a:ext>
            </a:extLst>
          </p:cNvPr>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11686667" y="3251602"/>
            <a:ext cx="454025" cy="481012"/>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80870" y="-6892"/>
            <a:ext cx="12011130" cy="453582"/>
          </a:xfrm>
          <a:solidFill>
            <a:srgbClr val="FFC91D"/>
          </a:solidFill>
        </p:spPr>
        <p:txBody>
          <a:bodyPr>
            <a:normAutofit fontScale="90000"/>
          </a:bodyPr>
          <a:lstStyle/>
          <a:p>
            <a:pPr algn="ctr" rtl="0"/>
            <a:r>
              <a:rPr lang="hi" sz="2200" b="1">
                <a:solidFill>
                  <a:srgbClr val="00B050"/>
                </a:solidFill>
                <a:ea typeface="MS PGothic" panose="020B0600070205080204" pitchFamily="34" charset="-128"/>
              </a:rPr>
              <a:t/>
            </a:r>
            <a:br>
              <a:rPr lang="hi" sz="2200" b="1">
                <a:solidFill>
                  <a:srgbClr val="00B050"/>
                </a:solidFill>
                <a:ea typeface="MS PGothic" panose="020B0600070205080204" pitchFamily="34" charset="-128"/>
              </a:rPr>
            </a:br>
            <a:r>
              <a:rPr lang="hi" sz="2200" b="1">
                <a:solidFill>
                  <a:srgbClr val="00B050"/>
                </a:solidFill>
                <a:ea typeface="MS PGothic" panose="020B0600070205080204" pitchFamily="34" charset="-128"/>
              </a:rPr>
              <a:t/>
            </a:r>
            <a:br>
              <a:rPr lang="hi" sz="2200" b="1">
                <a:solidFill>
                  <a:srgbClr val="00B050"/>
                </a:solidFill>
                <a:ea typeface="MS PGothic" panose="020B0600070205080204" pitchFamily="34" charset="-128"/>
              </a:rPr>
            </a:br>
            <a:r>
              <a:rPr lang="hi" sz="2200" b="1">
                <a:solidFill>
                  <a:srgbClr val="00B050"/>
                </a:solidFill>
                <a:ea typeface="MS PGothic" panose="020B0600070205080204" pitchFamily="34" charset="-128"/>
              </a:rPr>
              <a:t/>
            </a:r>
            <a:br>
              <a:rPr lang="hi" sz="2200" b="1">
                <a:solidFill>
                  <a:srgbClr val="00B050"/>
                </a:solidFill>
                <a:ea typeface="MS PGothic" panose="020B0600070205080204" pitchFamily="34" charset="-128"/>
              </a:rPr>
            </a:br>
            <a:r>
              <a:rPr lang="hi" sz="2700" b="1" i="0" u="none" baseline="0">
                <a:solidFill>
                  <a:srgbClr val="00B050"/>
                </a:solidFill>
                <a:ea typeface="MS PGothic" panose="020B0600070205080204" pitchFamily="34" charset="-128"/>
              </a:rPr>
              <a:t>प्रबंधन का सेल्फ-ऑडिट </a:t>
            </a:r>
            <a:r>
              <a:rPr lang="hi" sz="2700" b="1">
                <a:solidFill>
                  <a:srgbClr val="00B050"/>
                </a:solidFill>
                <a:ea typeface="MS PGothic" panose="020B0600070205080204" pitchFamily="34" charset="-128"/>
              </a:rPr>
              <a:t/>
            </a:r>
            <a:br>
              <a:rPr lang="hi" sz="2700" b="1">
                <a:solidFill>
                  <a:srgbClr val="00B050"/>
                </a:solidFill>
                <a:ea typeface="MS PGothic" panose="020B0600070205080204" pitchFamily="34" charset="-128"/>
              </a:rPr>
            </a:br>
            <a:r>
              <a:rPr lang="hi" sz="2200" b="1">
                <a:solidFill>
                  <a:srgbClr val="00B050"/>
                </a:solidFill>
                <a:ea typeface="MS PGothic" panose="020B0600070205080204" pitchFamily="34" charset="-128"/>
              </a:rPr>
              <a:t/>
            </a:r>
            <a:br>
              <a:rPr lang="hi" sz="2200" b="1">
                <a:solidFill>
                  <a:srgbClr val="00B050"/>
                </a:solidFill>
                <a:ea typeface="MS PGothic" panose="020B0600070205080204" pitchFamily="34" charset="-128"/>
              </a:rPr>
            </a:br>
            <a:endParaRPr lang="hi" dirty="0"/>
          </a:p>
        </p:txBody>
      </p:sp>
      <p:sp>
        <p:nvSpPr>
          <p:cNvPr id="6" name="Rectangle 5"/>
          <p:cNvSpPr/>
          <p:nvPr/>
        </p:nvSpPr>
        <p:spPr>
          <a:xfrm>
            <a:off x="81280" y="1062433"/>
            <a:ext cx="10591800" cy="523220"/>
          </a:xfrm>
          <a:prstGeom prst="rect">
            <a:avLst/>
          </a:prstGeom>
        </p:spPr>
        <p:txBody>
          <a:bodyPr wrap="square">
            <a:spAutoFit/>
          </a:bodyPr>
          <a:lstStyle/>
          <a:p>
            <a:pPr marL="342900" marR="0" lvl="0" indent="12700" algn="l" defTabSz="914400" rtl="0" eaLnBrk="1" fontAlgn="auto" latinLnBrk="0" hangingPunct="1">
              <a:lnSpc>
                <a:spcPct val="100000"/>
              </a:lnSpc>
              <a:spcBef>
                <a:spcPts val="0"/>
              </a:spcBef>
              <a:spcAft>
                <a:spcPts val="0"/>
              </a:spcAft>
              <a:buClrTx/>
              <a:buSzTx/>
              <a:buFontTx/>
              <a:buNone/>
              <a:tabLst/>
              <a:defRPr/>
            </a:pPr>
            <a:r>
              <a:rPr kumimoji="0" lang="hi" sz="1400" b="1" i="0" u="none" strike="noStrike" kern="1200" cap="none" spc="0" normalizeH="0" baseline="0">
                <a:ln>
                  <a:noFill/>
                </a:ln>
                <a:solidFill>
                  <a:prstClr val="black"/>
                </a:solidFill>
                <a:effectLst/>
                <a:uLnTx/>
                <a:uFillTx/>
                <a:latin typeface="Tahoma" panose="020B0604030504040204" pitchFamily="34" charset="0"/>
                <a:ea typeface="+mn-ea"/>
                <a:cs typeface="+mn-cs"/>
              </a:rPr>
              <a:t>इस घटना से मिली सीख के रूप में और निरंतर सुधार सुनिश्चित करने के लिए, सभी अनुबंध प्रबंधकों को नीचे पूछे गए प्रश्नों के मुकाबले अपने HSE जोखिम प्रबंधन की समीक्षा करनी होगी        </a:t>
            </a:r>
          </a:p>
        </p:txBody>
      </p:sp>
      <p:sp>
        <p:nvSpPr>
          <p:cNvPr id="7" name="Rectangle 6"/>
          <p:cNvSpPr/>
          <p:nvPr/>
        </p:nvSpPr>
        <p:spPr>
          <a:xfrm>
            <a:off x="609133" y="1680481"/>
            <a:ext cx="10928195" cy="3000821"/>
          </a:xfrm>
          <a:prstGeom prst="rect">
            <a:avLst/>
          </a:prstGeom>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Tx/>
              <a:buNone/>
              <a:tabLst/>
              <a:defRPr/>
            </a:pPr>
            <a:r>
              <a:rPr kumimoji="0" lang="hi" sz="1800" b="1" i="0" u="none" strike="noStrike" kern="1200" cap="none" spc="0" normalizeH="0" baseline="0">
                <a:ln>
                  <a:noFill/>
                </a:ln>
                <a:solidFill>
                  <a:prstClr val="black"/>
                </a:solidFill>
                <a:effectLst/>
                <a:uLnTx/>
                <a:uFillTx/>
                <a:latin typeface="Tahoma" panose="020B0604030504040204" pitchFamily="34" charset="0"/>
                <a:ea typeface="+mn-ea"/>
                <a:cs typeface="+mn-cs"/>
              </a:rPr>
              <a:t>इनकी पुष्टि करें:</a:t>
            </a:r>
            <a:endParaRPr kumimoji="0" lang="hi" sz="1800" b="0" i="0" u="none" strike="noStrike" kern="1200" cap="none" spc="0" normalizeH="0" baseline="0" noProof="0" dirty="0">
              <a:ln>
                <a:noFill/>
              </a:ln>
              <a:solidFill>
                <a:prstClr val="black"/>
              </a:solidFill>
              <a:effectLst/>
              <a:uLnTx/>
              <a:uFillTx/>
              <a:latin typeface="Tahoma" panose="020B0604030504040204" pitchFamily="34"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None/>
              <a:tabLst/>
              <a:defRPr/>
            </a:pPr>
            <a:endParaRPr kumimoji="0" lang="hi"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i" sz="1600" b="0" i="0" u="none" strike="noStrike" kern="1200" cap="none" spc="0" normalizeH="0" baseline="0" noProof="0" dirty="0">
              <a:ln>
                <a:noFill/>
              </a:ln>
              <a:solidFill>
                <a:srgbClr val="0033CC"/>
              </a:solidFill>
              <a:effectLst/>
              <a:uLnTx/>
              <a:uFillTx/>
              <a:latin typeface="Calibri" panose="020F0502020204030204" pitchFamily="34" charset="0"/>
              <a:ea typeface="+mn-ea"/>
              <a:cs typeface="+mn-cs"/>
              <a:sym typeface="Wingdings" panose="05000000000000000000" pitchFamily="2" charset="2"/>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hi" sz="1600" b="0" i="0" u="none" strike="noStrike" kern="1200" cap="none" spc="0" normalizeH="0" baseline="0">
                <a:ln>
                  <a:noFill/>
                </a:ln>
                <a:solidFill>
                  <a:prstClr val="black"/>
                </a:solidFill>
                <a:effectLst/>
                <a:uLnTx/>
                <a:uFillTx/>
                <a:latin typeface="Calibri" panose="020F0502020204030204"/>
                <a:ea typeface="+mn-ea"/>
                <a:cs typeface="+mn-cs"/>
                <a:sym typeface="Wingdings" pitchFamily="2" charset="2"/>
              </a:rPr>
              <a:t>क्या आपने अपने कर्मचारियों द्वारा काम पर जाने के लिए इस्तेमाल किए जाने वाले रास्तों का आकलन किया है, ताकि संभावित जोखिमों को पहचानकर उन्हें कम किया जा सके?</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hi" sz="1600" b="0" i="0" u="none" strike="noStrike" kern="1200" cap="none" spc="0" normalizeH="0" baseline="0">
                <a:ln>
                  <a:noFill/>
                </a:ln>
                <a:solidFill>
                  <a:prstClr val="black"/>
                </a:solidFill>
                <a:effectLst/>
                <a:uLnTx/>
                <a:uFillTx/>
                <a:latin typeface="Calibri" panose="020F0502020204030204"/>
                <a:ea typeface="+mn-ea"/>
                <a:cs typeface="+mn-cs"/>
                <a:sym typeface="Wingdings" pitchFamily="2" charset="2"/>
              </a:rPr>
              <a:t>क्या आपके चालक अपनी नियमित और गैर-नियमित यात्राओं के लिए सबसे सुरक्षित रास्ता जानते हैं?</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hi" sz="1600" b="0" i="0" u="none" strike="noStrike" kern="1200" cap="none" spc="0" normalizeH="0" baseline="0">
                <a:ln>
                  <a:noFill/>
                </a:ln>
                <a:solidFill>
                  <a:prstClr val="black"/>
                </a:solidFill>
                <a:effectLst/>
                <a:uLnTx/>
                <a:uFillTx/>
                <a:latin typeface="Calibri" panose="020F0502020204030204"/>
                <a:ea typeface="+mn-ea"/>
                <a:cs typeface="+mn-cs"/>
                <a:sym typeface="Wingdings" pitchFamily="2" charset="2"/>
              </a:rPr>
              <a:t>क्या आप यह सुनिश्चित करते हैं कि चालकों को जंक्शनों और चौराहों पर मुड़ने के जोखिमों के बारे में जानकारी दी जाती है?</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i" sz="1600" b="0" i="0" u="none" strike="noStrike" kern="1200" cap="none" spc="0" normalizeH="0" baseline="0" noProof="0" dirty="0">
              <a:ln>
                <a:noFill/>
              </a:ln>
              <a:solidFill>
                <a:prstClr val="black"/>
              </a:solidFill>
              <a:effectLst/>
              <a:uLnTx/>
              <a:uFillTx/>
              <a:latin typeface="Book Antiqua" panose="02040602050305030304" pitchFamily="18"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i" sz="1600" b="0" i="0" u="none" strike="noStrike" kern="1200" cap="none" spc="0" normalizeH="0" baseline="0" noProof="0" dirty="0">
              <a:ln>
                <a:noFill/>
              </a:ln>
              <a:solidFill>
                <a:srgbClr val="0033CC"/>
              </a:solidFill>
              <a:effectLst/>
              <a:uLnTx/>
              <a:uFillTx/>
              <a:latin typeface="Calibri" panose="020F0502020204030204" pitchFamily="34" charset="0"/>
              <a:ea typeface="+mn-ea"/>
              <a:cs typeface="+mn-cs"/>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i" sz="1600" b="0" i="0" u="none" strike="noStrike" kern="1200" cap="none" spc="0" normalizeH="0" baseline="0" noProof="0" dirty="0">
              <a:ln>
                <a:noFill/>
              </a:ln>
              <a:solidFill>
                <a:srgbClr val="0033CC"/>
              </a:solidFill>
              <a:effectLst/>
              <a:uLnTx/>
              <a:uFillTx/>
              <a:latin typeface="Calibri" panose="020F0502020204030204" pitchFamily="34" charset="0"/>
              <a:ea typeface="+mn-ea"/>
              <a:cs typeface="+mn-cs"/>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i" sz="1600" b="0" i="0" u="none" strike="noStrike" kern="1200" cap="none" spc="0" normalizeH="0" baseline="0" noProof="0" dirty="0">
              <a:ln>
                <a:noFill/>
              </a:ln>
              <a:solidFill>
                <a:srgbClr val="0033CC"/>
              </a:solidFill>
              <a:effectLst/>
              <a:uLnTx/>
              <a:uFillTx/>
              <a:latin typeface="Calibri" panose="020F0502020204030204" pitchFamily="34" charset="0"/>
              <a:ea typeface="+mn-ea"/>
              <a:cs typeface="+mn-cs"/>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i" sz="1600" b="0" i="0" u="none" strike="noStrike" kern="1200" cap="none" spc="0" normalizeH="0" baseline="0" noProof="0" dirty="0">
              <a:ln>
                <a:noFill/>
              </a:ln>
              <a:solidFill>
                <a:srgbClr val="0033CC"/>
              </a:solidFill>
              <a:effectLst/>
              <a:uLnTx/>
              <a:uFillTx/>
              <a:latin typeface="Calibri" panose="020F0502020204030204" pitchFamily="34" charset="0"/>
              <a:ea typeface="+mn-ea"/>
              <a:cs typeface="+mn-cs"/>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hi" sz="1100" b="0" i="1" u="none" strike="noStrike" kern="1200" cap="none" spc="0" normalizeH="0" baseline="0">
                <a:ln>
                  <a:noFill/>
                </a:ln>
                <a:solidFill>
                  <a:srgbClr val="4472C4"/>
                </a:solidFill>
                <a:effectLst/>
                <a:uLnTx/>
                <a:uFillTx/>
                <a:latin typeface="Calibri" panose="020F0502020204030204" pitchFamily="34" charset="0"/>
                <a:ea typeface="+mn-ea"/>
                <a:cs typeface="+mn-cs"/>
                <a:sym typeface="Wingdings" panose="05000000000000000000" pitchFamily="2" charset="2"/>
              </a:rPr>
              <a:t>* यदि उपरोक्त में से किसी भी प्रश्न का उत्तर नहीं है तो कृपया यह सुनिश्चित करें कि आप इस निष्कर्ष को सही करने के लिए कार्रवाई करें</a:t>
            </a:r>
            <a:endParaRPr kumimoji="0" lang="hi" sz="1100" b="0" i="0" u="none" strike="noStrike" kern="1200" cap="none" spc="0" normalizeH="0" baseline="0" noProof="0" dirty="0">
              <a:ln>
                <a:noFill/>
              </a:ln>
              <a:solidFill>
                <a:srgbClr val="4472C4"/>
              </a:solidFill>
              <a:effectLst/>
              <a:uLnTx/>
              <a:uFillTx/>
              <a:latin typeface="Calibri" panose="020F0502020204030204" pitchFamily="34" charset="0"/>
              <a:ea typeface="+mn-ea"/>
              <a:cs typeface="+mn-cs"/>
              <a:sym typeface="Wingdings" panose="05000000000000000000" pitchFamily="2" charset="2"/>
            </a:endParaRPr>
          </a:p>
        </p:txBody>
      </p:sp>
      <p:sp>
        <p:nvSpPr>
          <p:cNvPr id="4" name="Rectangle 8">
            <a:extLst>
              <a:ext uri="{FF2B5EF4-FFF2-40B4-BE49-F238E27FC236}">
                <a16:creationId xmlns:a16="http://schemas.microsoft.com/office/drawing/2014/main" xmlns="" id="{4673241C-A698-25D3-73F0-F1727A340712}"/>
              </a:ext>
            </a:extLst>
          </p:cNvPr>
          <p:cNvSpPr>
            <a:spLocks noChangeArrowheads="1"/>
          </p:cNvSpPr>
          <p:nvPr/>
        </p:nvSpPr>
        <p:spPr bwMode="auto">
          <a:xfrm>
            <a:off x="416361" y="630421"/>
            <a:ext cx="11626955" cy="337185"/>
          </a:xfrm>
          <a:prstGeom prst="rect">
            <a:avLst/>
          </a:prstGeom>
          <a:noFill/>
          <a:ln w="9525">
            <a:noFill/>
            <a:miter lim="800000"/>
          </a:ln>
        </p:spPr>
        <p:txBody>
          <a:bodyPr wrap="square">
            <a:spAutoFit/>
          </a:bodyPr>
          <a:lstStyle/>
          <a:p>
            <a:pPr marL="114300" marR="0" lvl="0" indent="-114300" algn="just" defTabSz="914400" rtl="0" eaLnBrk="1" fontAlgn="auto" latinLnBrk="0" hangingPunct="1">
              <a:lnSpc>
                <a:spcPct val="100000"/>
              </a:lnSpc>
              <a:spcBef>
                <a:spcPts val="0"/>
              </a:spcBef>
              <a:spcAft>
                <a:spcPts val="0"/>
              </a:spcAft>
              <a:buClrTx/>
              <a:buSzTx/>
              <a:buFontTx/>
              <a:buNone/>
              <a:tabLst/>
              <a:defRPr/>
            </a:pPr>
            <a:r>
              <a:rPr kumimoji="0" lang="hi" sz="1400" b="1" i="0" u="none" strike="noStrike" kern="1200" cap="none" spc="0" normalizeH="0" baseline="0">
                <a:ln>
                  <a:noFill/>
                </a:ln>
                <a:solidFill>
                  <a:prstClr val="black"/>
                </a:solidFill>
                <a:effectLst/>
                <a:uLnTx/>
                <a:uFillTx/>
                <a:latin typeface="Tahoma" panose="020B0604030504040204" pitchFamily="34" charset="0"/>
                <a:ea typeface="+mn-ea"/>
                <a:cs typeface="+mn-cs"/>
              </a:rPr>
              <a:t>तिथि: </a:t>
            </a:r>
            <a:r>
              <a:rPr kumimoji="0" lang="hi" sz="1600" b="1" i="0" u="none" strike="noStrike" kern="1200" cap="none" spc="0" normalizeH="0" baseline="0">
                <a:ln>
                  <a:noFill/>
                </a:ln>
                <a:solidFill>
                  <a:srgbClr val="0000FF"/>
                </a:solidFill>
                <a:effectLst/>
                <a:uLnTx/>
                <a:uFillTx/>
                <a:latin typeface="Tahoma" panose="020B0604030504040204" pitchFamily="34" charset="0"/>
                <a:ea typeface="+mn-ea"/>
                <a:cs typeface="+mn-cs"/>
              </a:rPr>
              <a:t>09</a:t>
            </a:r>
            <a:r>
              <a:rPr kumimoji="0" lang="hi" sz="1600" b="1" i="0" u="none" strike="noStrike" kern="1200" cap="none" spc="0" normalizeH="0" baseline="0">
                <a:ln>
                  <a:noFill/>
                </a:ln>
                <a:solidFill>
                  <a:srgbClr val="0000FF"/>
                </a:solidFill>
                <a:effectLst/>
                <a:uLnTx/>
                <a:uFillTx/>
                <a:latin typeface="Tahoma" panose="020B0604030504040204" pitchFamily="34" charset="0"/>
                <a:ea typeface="+mn-ea"/>
                <a:cs typeface="+mn-cs"/>
                <a:sym typeface="+mn-ea"/>
              </a:rPr>
              <a:t>/08/2024</a:t>
            </a:r>
            <a:r>
              <a:rPr kumimoji="0" lang="hi" sz="1600" b="1" i="0" u="none" strike="noStrike" kern="1200" cap="none" spc="0" normalizeH="0" baseline="0">
                <a:ln>
                  <a:noFill/>
                </a:ln>
                <a:solidFill>
                  <a:srgbClr val="0000FF"/>
                </a:solidFill>
                <a:effectLst/>
                <a:uLnTx/>
                <a:uFillTx/>
                <a:latin typeface="Tahoma" panose="020B0604030504040204" pitchFamily="34" charset="0"/>
                <a:ea typeface="+mn-ea"/>
                <a:cs typeface="+mn-cs"/>
              </a:rPr>
              <a:t>    </a:t>
            </a:r>
            <a:r>
              <a:rPr kumimoji="0" lang="hi" sz="1400" b="1" i="0" u="none" strike="noStrike" kern="1200" cap="none" spc="0" normalizeH="0" baseline="0">
                <a:ln>
                  <a:noFill/>
                </a:ln>
                <a:solidFill>
                  <a:prstClr val="black"/>
                </a:solidFill>
                <a:effectLst/>
                <a:uLnTx/>
                <a:uFillTx/>
                <a:latin typeface="Tahoma" panose="020B0604030504040204" pitchFamily="34" charset="0"/>
                <a:ea typeface="+mn-ea"/>
                <a:cs typeface="+mn-cs"/>
              </a:rPr>
              <a:t>घटना का शीर्षक: </a:t>
            </a:r>
            <a:r>
              <a:rPr kumimoji="0" lang="hi" sz="1600" b="1" i="0" u="none" strike="noStrike" kern="1200" cap="none" spc="0" normalizeH="0" baseline="0">
                <a:ln>
                  <a:noFill/>
                </a:ln>
                <a:solidFill>
                  <a:srgbClr val="0000FF"/>
                </a:solidFill>
                <a:effectLst/>
                <a:uLnTx/>
                <a:uFillTx/>
                <a:latin typeface="Tahoma" panose="020B0604030504040204" pitchFamily="34" charset="0"/>
                <a:ea typeface="+mn-ea"/>
                <a:cs typeface="+mn-cs"/>
              </a:rPr>
              <a:t>तृतीय पक्ष </a:t>
            </a:r>
            <a:r>
              <a:rPr kumimoji="0" lang="hi" sz="1600" b="1" i="0" u="none" strike="noStrike" kern="1200" cap="none" spc="0" normalizeH="0" baseline="0">
                <a:ln>
                  <a:noFill/>
                </a:ln>
                <a:solidFill>
                  <a:srgbClr val="0000FF"/>
                </a:solidFill>
                <a:effectLst/>
                <a:uLnTx/>
                <a:uFillTx/>
                <a:latin typeface="Tahoma" panose="020B0604030504040204" pitchFamily="34" charset="0"/>
                <a:ea typeface="+mn-ea"/>
                <a:cs typeface="+mn-cs"/>
                <a:sym typeface="+mn-ea"/>
              </a:rPr>
              <a:t>मृत्यु </a:t>
            </a:r>
            <a:r>
              <a:rPr kumimoji="0" lang="hi" sz="1400" b="1" i="0" u="none" strike="noStrike" kern="1200" cap="none" spc="0" normalizeH="0" baseline="0">
                <a:ln>
                  <a:noFill/>
                </a:ln>
                <a:solidFill>
                  <a:prstClr val="black"/>
                </a:solidFill>
                <a:effectLst/>
                <a:uLnTx/>
                <a:uFillTx/>
                <a:latin typeface="Tahoma" panose="020B0604030504040204" pitchFamily="34" charset="0"/>
                <a:ea typeface="+mn-ea"/>
                <a:cs typeface="+mn-cs"/>
              </a:rPr>
              <a:t>पैटर्न:</a:t>
            </a:r>
            <a:r>
              <a:rPr kumimoji="0" lang="hi" sz="1200" b="1" i="0" u="none" strike="noStrike" kern="1200" cap="none" spc="0" normalizeH="0" baseline="0">
                <a:ln>
                  <a:noFill/>
                </a:ln>
                <a:solidFill>
                  <a:prstClr val="black"/>
                </a:solidFill>
                <a:effectLst/>
                <a:uLnTx/>
                <a:uFillTx/>
                <a:latin typeface="Tahoma" panose="020B0604030504040204" pitchFamily="34" charset="0"/>
                <a:ea typeface="+mn-ea"/>
                <a:cs typeface="+mn-cs"/>
              </a:rPr>
              <a:t> </a:t>
            </a:r>
            <a:r>
              <a:rPr kumimoji="0" lang="hi" sz="1600" b="1" i="0" u="none" strike="noStrike" kern="1200" cap="none" spc="0" normalizeH="0" baseline="0">
                <a:ln>
                  <a:noFill/>
                </a:ln>
                <a:solidFill>
                  <a:srgbClr val="0000FF"/>
                </a:solidFill>
                <a:effectLst/>
                <a:uLnTx/>
                <a:uFillTx/>
                <a:latin typeface="Tahoma" panose="020B0604030504040204" pitchFamily="34" charset="0"/>
                <a:ea typeface="+mn-ea"/>
                <a:cs typeface="+mn-cs"/>
              </a:rPr>
              <a:t>MVI टक्कर </a:t>
            </a:r>
            <a:r>
              <a:rPr kumimoji="0" lang="hi" sz="1400" b="1" i="0" u="none" strike="noStrike" kern="1200" cap="none" spc="0" normalizeH="0" baseline="0">
                <a:ln>
                  <a:noFill/>
                </a:ln>
                <a:solidFill>
                  <a:prstClr val="black"/>
                </a:solidFill>
                <a:effectLst/>
                <a:uLnTx/>
                <a:uFillTx/>
                <a:latin typeface="Tahoma" panose="020B0604030504040204" pitchFamily="34" charset="0"/>
                <a:ea typeface="+mn-ea"/>
                <a:cs typeface="+mn-cs"/>
              </a:rPr>
              <a:t>संभावित गंभीरता: </a:t>
            </a:r>
            <a:r>
              <a:rPr kumimoji="0" lang="hi" sz="1600" b="1" i="0" u="none" strike="noStrike" kern="1200" cap="none" spc="0" normalizeH="0" baseline="0">
                <a:ln>
                  <a:noFill/>
                </a:ln>
                <a:solidFill>
                  <a:srgbClr val="0000FF"/>
                </a:solidFill>
                <a:effectLst/>
                <a:uLnTx/>
                <a:uFillTx/>
                <a:latin typeface="Tahoma" panose="020B0604030504040204" pitchFamily="34" charset="0"/>
                <a:ea typeface="+mn-ea"/>
                <a:cs typeface="+mn-cs"/>
              </a:rPr>
              <a:t>C4P </a:t>
            </a:r>
            <a:r>
              <a:rPr kumimoji="0" lang="hi" sz="1400" b="1" i="0" u="none" strike="noStrike" kern="1200" cap="none" spc="0" normalizeH="0" baseline="0">
                <a:ln>
                  <a:noFill/>
                </a:ln>
                <a:solidFill>
                  <a:prstClr val="black"/>
                </a:solidFill>
                <a:effectLst/>
                <a:uLnTx/>
                <a:uFillTx/>
                <a:latin typeface="Tahoma" panose="020B0604030504040204" pitchFamily="34" charset="0"/>
                <a:ea typeface="+mn-ea"/>
                <a:cs typeface="+mn-cs"/>
              </a:rPr>
              <a:t>गतिविधि:</a:t>
            </a:r>
            <a:r>
              <a:rPr kumimoji="0" lang="hi" sz="1600" b="1" i="0" u="none" strike="noStrike" kern="1200" cap="none" spc="0" normalizeH="0" baseline="0">
                <a:ln>
                  <a:noFill/>
                </a:ln>
                <a:solidFill>
                  <a:srgbClr val="4472C4"/>
                </a:solidFill>
                <a:effectLst/>
                <a:uLnTx/>
                <a:uFillTx/>
                <a:latin typeface="Tahoma" panose="020B0604030504040204" pitchFamily="34" charset="0"/>
                <a:ea typeface="+mn-ea"/>
                <a:cs typeface="+mn-cs"/>
              </a:rPr>
              <a:t> </a:t>
            </a:r>
            <a:r>
              <a:rPr kumimoji="0" lang="hi" sz="1600" b="1" i="0" u="none" strike="noStrike" kern="1200" cap="none" spc="0" normalizeH="0" baseline="0">
                <a:ln>
                  <a:noFill/>
                </a:ln>
                <a:solidFill>
                  <a:srgbClr val="0000FF"/>
                </a:solidFill>
                <a:effectLst/>
                <a:uLnTx/>
                <a:uFillTx/>
                <a:latin typeface="Tahoma" panose="020B0604030504040204" pitchFamily="34" charset="0"/>
                <a:ea typeface="+mn-ea"/>
                <a:cs typeface="+mn-cs"/>
              </a:rPr>
              <a:t>ड्राइविंग</a:t>
            </a:r>
          </a:p>
        </p:txBody>
      </p:sp>
      <p:sp>
        <p:nvSpPr>
          <p:cNvPr id="3" name="Slide Number Placeholder 3">
            <a:extLst>
              <a:ext uri="{FF2B5EF4-FFF2-40B4-BE49-F238E27FC236}">
                <a16:creationId xmlns:a16="http://schemas.microsoft.com/office/drawing/2014/main" xmlns="" id="{2CF0F986-1F42-379D-3B6F-1AA817622933}"/>
              </a:ext>
            </a:extLst>
          </p:cNvPr>
          <p:cNvSpPr>
            <a:spLocks noGrp="1"/>
          </p:cNvSpPr>
          <p:nvPr>
            <p:ph type="sldNum" sz="quarter" idx="12"/>
          </p:nvPr>
        </p:nvSpPr>
        <p:spPr>
          <a:xfrm>
            <a:off x="11724640" y="6497099"/>
            <a:ext cx="467360" cy="36090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A6F64E4-CF39-E842-A871-400C57C21E39}" type="slidenum">
              <a:rPr kumimoji="0" sz="1200" b="0" i="0" u="none" strike="noStrike" kern="1200" cap="none" spc="0" normalizeH="0" baseline="0">
                <a:ln>
                  <a:noFill/>
                </a:ln>
                <a:solidFill>
                  <a:prstClr val="black">
                    <a:tint val="75000"/>
                  </a:prstClr>
                </a:solidFill>
                <a:effectLst/>
                <a:uLnTx/>
                <a:uFillTx/>
                <a:latin typeface="Calibri" panose="020F050202020403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a:t>
            </a:fld>
            <a:endParaRPr kumimoji="0" lang="hi"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Tree>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5568808217e8896a20d35b78a187a54b">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95b9b289a8e8f4d106e4c69b136198e4"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xsd:enumeration value="Arabic"/>
          <xsd:enumeration value="Hindi"/>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anguage xmlns="4880e4f8-4b7d-4bdd-91e3-e10d47036eca">Hindi</Language>
    <DocId xmlns="4880e4f8-4b7d-4bdd-91e3-e10d47036eca">92893</DocId>
    <ImageCreateDate xmlns="4880E4F8-4B7D-4BDD-91E3-E10D47036ECA" xsi:nil="true"/>
    <wic_System_Copyright xmlns="http://schemas.microsoft.com/sharepoint/v3/fields" xsi:nil="true"/>
  </documentManagement>
</p:properties>
</file>

<file path=customXml/itemProps1.xml><?xml version="1.0" encoding="utf-8"?>
<ds:datastoreItem xmlns:ds="http://schemas.openxmlformats.org/officeDocument/2006/customXml" ds:itemID="{B714607C-8FF5-43F4-88C1-9CB8334D6FE7}"/>
</file>

<file path=customXml/itemProps2.xml><?xml version="1.0" encoding="utf-8"?>
<ds:datastoreItem xmlns:ds="http://schemas.openxmlformats.org/officeDocument/2006/customXml" ds:itemID="{0B0519C4-915B-436B-9BC4-E9B0117274ED}"/>
</file>

<file path=customXml/itemProps3.xml><?xml version="1.0" encoding="utf-8"?>
<ds:datastoreItem xmlns:ds="http://schemas.openxmlformats.org/officeDocument/2006/customXml" ds:itemID="{993A44E6-1BA9-42B0-BAE3-0B96C0027E5E}"/>
</file>

<file path=docProps/app.xml><?xml version="1.0" encoding="utf-8"?>
<Properties xmlns="http://schemas.openxmlformats.org/officeDocument/2006/extended-properties" xmlns:vt="http://schemas.openxmlformats.org/officeDocument/2006/docPropsVTypes">
  <TotalTime>16</TotalTime>
  <Words>728</Words>
  <Application>Microsoft Office PowerPoint</Application>
  <PresentationFormat>Widescreen</PresentationFormat>
  <Paragraphs>54</Paragraphs>
  <Slides>2</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vt:i4>
      </vt:variant>
    </vt:vector>
  </HeadingPairs>
  <TitlesOfParts>
    <vt:vector size="12" baseType="lpstr">
      <vt:lpstr>MS PGothic</vt:lpstr>
      <vt:lpstr>SimSun</vt:lpstr>
      <vt:lpstr>Arial</vt:lpstr>
      <vt:lpstr>Book Antiqua</vt:lpstr>
      <vt:lpstr>Calibri</vt:lpstr>
      <vt:lpstr>Calibri Light</vt:lpstr>
      <vt:lpstr>Tahoma</vt:lpstr>
      <vt:lpstr>Times New Roman</vt:lpstr>
      <vt:lpstr>Wingdings</vt:lpstr>
      <vt:lpstr>1_Office Theme</vt:lpstr>
      <vt:lpstr>PowerPoint Presentation</vt:lpstr>
      <vt:lpstr>   प्रबंधन का सेल्फ-ऑडिट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3rd Party Fatality 2nd alerts Driver MVI HI</dc:title>
  <dc:creator>Rawahi, Ahmed MSE34</dc:creator>
  <cp:lastModifiedBy>DELL</cp:lastModifiedBy>
  <cp:revision>3</cp:revision>
  <dcterms:created xsi:type="dcterms:W3CDTF">2024-10-19T16:51:36Z</dcterms:created>
  <dcterms:modified xsi:type="dcterms:W3CDTF">2024-10-29T08:00:08Z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