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532" r:id="rId2"/>
    <p:sldId id="2147482533"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B130E-A072-450A-9001-C126CD1F0079}" v="3" dt="2025-03-17T05:20:25.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wahi, Ahmed MSE34" userId="e41cf67c-bf06-4715-b50f-6c746bdcc7f2" providerId="ADAL" clId="{444B130E-A072-450A-9001-C126CD1F0079}"/>
    <pc:docChg chg="custSel delSld modSld">
      <pc:chgData name="Rawahi, Ahmed MSE34" userId="e41cf67c-bf06-4715-b50f-6c746bdcc7f2" providerId="ADAL" clId="{444B130E-A072-450A-9001-C126CD1F0079}" dt="2025-03-17T05:20:37.310" v="80" actId="478"/>
      <pc:docMkLst>
        <pc:docMk/>
      </pc:docMkLst>
      <pc:sldChg chg="del">
        <pc:chgData name="Rawahi, Ahmed MSE34" userId="e41cf67c-bf06-4715-b50f-6c746bdcc7f2" providerId="ADAL" clId="{444B130E-A072-450A-9001-C126CD1F0079}" dt="2025-03-17T05:17:54.581" v="3" actId="47"/>
        <pc:sldMkLst>
          <pc:docMk/>
          <pc:sldMk cId="3035858858" sldId="2147482530"/>
        </pc:sldMkLst>
      </pc:sldChg>
      <pc:sldChg chg="modSp del mod">
        <pc:chgData name="Rawahi, Ahmed MSE34" userId="e41cf67c-bf06-4715-b50f-6c746bdcc7f2" providerId="ADAL" clId="{444B130E-A072-450A-9001-C126CD1F0079}" dt="2025-03-17T05:17:55.096" v="4" actId="47"/>
        <pc:sldMkLst>
          <pc:docMk/>
          <pc:sldMk cId="2221001918" sldId="2147482531"/>
        </pc:sldMkLst>
        <pc:spChg chg="mod">
          <ac:chgData name="Rawahi, Ahmed MSE34" userId="e41cf67c-bf06-4715-b50f-6c746bdcc7f2" providerId="ADAL" clId="{444B130E-A072-450A-9001-C126CD1F0079}" dt="2025-03-10T03:52:33.949" v="1" actId="1076"/>
          <ac:spMkLst>
            <pc:docMk/>
            <pc:sldMk cId="2221001918" sldId="2147482531"/>
            <ac:spMk id="6" creationId="{2A4C66E9-CF65-4A0F-9A16-76B64C582F3A}"/>
          </ac:spMkLst>
        </pc:spChg>
        <pc:spChg chg="mod">
          <ac:chgData name="Rawahi, Ahmed MSE34" userId="e41cf67c-bf06-4715-b50f-6c746bdcc7f2" providerId="ADAL" clId="{444B130E-A072-450A-9001-C126CD1F0079}" dt="2025-03-10T03:52:36.437" v="2" actId="1076"/>
          <ac:spMkLst>
            <pc:docMk/>
            <pc:sldMk cId="2221001918" sldId="2147482531"/>
            <ac:spMk id="7" creationId="{4D883F2B-B3CE-4AB4-AB99-0AA90A5717A9}"/>
          </ac:spMkLst>
        </pc:spChg>
      </pc:sldChg>
      <pc:sldChg chg="modSp mod">
        <pc:chgData name="Rawahi, Ahmed MSE34" userId="e41cf67c-bf06-4715-b50f-6c746bdcc7f2" providerId="ADAL" clId="{444B130E-A072-450A-9001-C126CD1F0079}" dt="2025-03-17T05:19:53.024" v="76" actId="20577"/>
        <pc:sldMkLst>
          <pc:docMk/>
          <pc:sldMk cId="3013162221" sldId="2147482532"/>
        </pc:sldMkLst>
        <pc:graphicFrameChg chg="mod modGraphic">
          <ac:chgData name="Rawahi, Ahmed MSE34" userId="e41cf67c-bf06-4715-b50f-6c746bdcc7f2" providerId="ADAL" clId="{444B130E-A072-450A-9001-C126CD1F0079}" dt="2025-03-17T05:19:53.024" v="76" actId="20577"/>
          <ac:graphicFrameMkLst>
            <pc:docMk/>
            <pc:sldMk cId="3013162221" sldId="2147482532"/>
            <ac:graphicFrameMk id="5" creationId="{C93B45E8-08E8-07EE-7C11-AA6F5E5F79A4}"/>
          </ac:graphicFrameMkLst>
        </pc:graphicFrameChg>
      </pc:sldChg>
      <pc:sldChg chg="addSp delSp modSp mod">
        <pc:chgData name="Rawahi, Ahmed MSE34" userId="e41cf67c-bf06-4715-b50f-6c746bdcc7f2" providerId="ADAL" clId="{444B130E-A072-450A-9001-C126CD1F0079}" dt="2025-03-17T05:20:37.310" v="80" actId="478"/>
        <pc:sldMkLst>
          <pc:docMk/>
          <pc:sldMk cId="1265544679" sldId="2147482533"/>
        </pc:sldMkLst>
        <pc:spChg chg="del">
          <ac:chgData name="Rawahi, Ahmed MSE34" userId="e41cf67c-bf06-4715-b50f-6c746bdcc7f2" providerId="ADAL" clId="{444B130E-A072-450A-9001-C126CD1F0079}" dt="2025-03-17T05:20:37.310" v="80" actId="478"/>
          <ac:spMkLst>
            <pc:docMk/>
            <pc:sldMk cId="1265544679" sldId="2147482533"/>
            <ac:spMk id="3" creationId="{971E7856-7AA5-94FF-6877-06D3846F4CD9}"/>
          </ac:spMkLst>
        </pc:spChg>
        <pc:spChg chg="del">
          <ac:chgData name="Rawahi, Ahmed MSE34" userId="e41cf67c-bf06-4715-b50f-6c746bdcc7f2" providerId="ADAL" clId="{444B130E-A072-450A-9001-C126CD1F0079}" dt="2025-03-17T05:20:24.121" v="77" actId="478"/>
          <ac:spMkLst>
            <pc:docMk/>
            <pc:sldMk cId="1265544679" sldId="2147482533"/>
            <ac:spMk id="8" creationId="{ECCA2A3F-4510-CAAA-2B26-5B01444E0798}"/>
          </ac:spMkLst>
        </pc:spChg>
        <pc:graphicFrameChg chg="add mod">
          <ac:chgData name="Rawahi, Ahmed MSE34" userId="e41cf67c-bf06-4715-b50f-6c746bdcc7f2" providerId="ADAL" clId="{444B130E-A072-450A-9001-C126CD1F0079}" dt="2025-03-17T05:20:28.459" v="79" actId="1076"/>
          <ac:graphicFrameMkLst>
            <pc:docMk/>
            <pc:sldMk cId="1265544679" sldId="2147482533"/>
            <ac:graphicFrameMk id="4" creationId="{8B12A5A0-941C-F873-917D-5155A8C3E74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2668A-7599-4C08-B0D8-00635C6F8F95}" type="datetimeFigureOut">
              <a:rPr lang="en-US" smtClean="0"/>
              <a:t>17/03/2025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B45E4-BD73-4989-ADEF-B8F06E3EFC93}" type="slidenum">
              <a:rPr lang="en-US" smtClean="0"/>
              <a:t>‹#›</a:t>
            </a:fld>
            <a:endParaRPr lang="en-US"/>
          </a:p>
        </p:txBody>
      </p:sp>
    </p:spTree>
    <p:extLst>
      <p:ext uri="{BB962C8B-B14F-4D97-AF65-F5344CB8AC3E}">
        <p14:creationId xmlns:p14="http://schemas.microsoft.com/office/powerpoint/2010/main" val="209624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6747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0487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9137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17/03/2025</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318786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66797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9921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89319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17/03/2025</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622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17/03/2025</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878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17/03/2025</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964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5557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2968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17/03/2025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555562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523398" y="1369787"/>
            <a:ext cx="7791263" cy="5124480"/>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On 25th September 2024 around 03:35pm, a senior carpenter from camp maintenance team was trying to enlarge the hole of an earth cable's lug (8 mm), as it was not matching the earth boss stud bolt (10 mm).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The carpenter used a cordless hand drill machine with a 11.5 mm HSS drill bit and started the machine holding the cable by left hand and keeping the cable lug on the ground under his foot. When the drill machine started, immediately the cable slipped from under his foot and got pulled along with the rotation of drill bit. This resulted cut injuries to his index finger and middle finger as it got tangled between the cable and rotating bit. The employee was taken to PDO Harweel clinic immediately and was subsequently referred to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Badr</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Al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Samaa</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Hospital, Salalah for further management.</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happened/Findings:</a:t>
            </a:r>
          </a:p>
          <a:p>
            <a:pPr marL="171450" marR="521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Carpenter took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 personal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decision to carry out the task, which was not assigned to him.</a:t>
            </a:r>
          </a:p>
          <a:p>
            <a:pPr marL="171450" marR="521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Using the drill to expand the cable lug hole is not an authorized activity.</a:t>
            </a:r>
          </a:p>
          <a:p>
            <a:pPr marL="171450" marR="521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Electrician brought incorrect cable lug not matching the size of earth boss stud bolt from the stores to worksite.</a:t>
            </a:r>
          </a:p>
          <a:p>
            <a:pPr marL="171450" marR="521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Materials of different sizes are stored together without adequate segregation and labelling.</a:t>
            </a:r>
          </a:p>
          <a:p>
            <a:pPr marL="171450" marR="521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11430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Ensure that employees are not performing the job which is not assigned to them.</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Ensure checking the size of the cable lug for its correct match prior to leaving the stores.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sym typeface="Wingdings" pitchFamily="2" charset="2"/>
              </a:rPr>
              <a:t>Ensure that all activities are performed with proper supervision and with proper Control of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Enlarging the cable lug hole is prohibited as it would reduce the material integrity, potentially compromise on the strength and electrical conductivity; it was not known to the carpenter.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If a lug doesn't fit properly, crew should stop the work and seek to obtain the one with correct size rather than trying to modify the existing 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All electrical work must only be carried out by competent electrician who must be available at site during the execution of the work.</a:t>
            </a:r>
            <a:endParaRPr kumimoji="0" lang="ar-DZ"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All grounding cables must be properly checked using industry standard connectors, terminals, distribution boxes etc.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before installation.</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pitchFamily="34" charset="0"/>
                <a:ea typeface="Tahoma" panose="020B0604030504040204" pitchFamily="34" charset="0"/>
                <a:cs typeface="Calibri" panose="020F050202020403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17" name="Picture 16">
            <a:extLst>
              <a:ext uri="{FF2B5EF4-FFF2-40B4-BE49-F238E27FC236}">
                <a16:creationId xmlns:a16="http://schemas.microsoft.com/office/drawing/2014/main" id="{AA6D3BBA-B6F2-5193-78EC-8CC144243F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3853" y="3896057"/>
            <a:ext cx="3748667" cy="2291542"/>
          </a:xfrm>
          <a:prstGeom prst="rect">
            <a:avLst/>
          </a:prstGeom>
          <a:noFill/>
          <a:ln>
            <a:noFill/>
          </a:ln>
        </p:spPr>
      </p:pic>
      <p:sp>
        <p:nvSpPr>
          <p:cNvPr id="18" name="TextBox 17">
            <a:extLst>
              <a:ext uri="{FF2B5EF4-FFF2-40B4-BE49-F238E27FC236}">
                <a16:creationId xmlns:a16="http://schemas.microsoft.com/office/drawing/2014/main" id="{1627A8BF-F13B-74DA-0B91-D056140237EC}"/>
              </a:ext>
            </a:extLst>
          </p:cNvPr>
          <p:cNvSpPr txBox="1"/>
          <p:nvPr/>
        </p:nvSpPr>
        <p:spPr>
          <a:xfrm>
            <a:off x="8395184" y="3806353"/>
            <a:ext cx="35475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Use correct size Cable lug </a:t>
            </a: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66635"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 name="TextBox 6">
            <a:extLst>
              <a:ext uri="{FF2B5EF4-FFF2-40B4-BE49-F238E27FC236}">
                <a16:creationId xmlns:a16="http://schemas.microsoft.com/office/drawing/2014/main" id="{0A5E59C7-B0EB-3EB5-A236-A17297BE7F0D}"/>
              </a:ext>
            </a:extLst>
          </p:cNvPr>
          <p:cNvSpPr txBox="1"/>
          <p:nvPr/>
        </p:nvSpPr>
        <p:spPr>
          <a:xfrm>
            <a:off x="624626" y="6519446"/>
            <a:ext cx="7685923" cy="338554"/>
          </a:xfrm>
          <a:prstGeom prst="rect">
            <a:avLst/>
          </a:prstGeom>
          <a:solidFill>
            <a:srgbClr val="4472C4"/>
          </a:solidFill>
        </p:spPr>
        <p:txBody>
          <a:bodyPr wrap="square" rtlCol="0">
            <a:spAutoFit/>
          </a:bodyPr>
          <a:lstStyle>
            <a:defPPr>
              <a:defRPr lang="en-US"/>
            </a:defPPr>
            <a:lvl1pPr algn="ctr" fontAlgn="base">
              <a:spcBef>
                <a:spcPct val="0"/>
              </a:spcBef>
              <a:spcAft>
                <a:spcPct val="0"/>
              </a:spcAft>
              <a:defRPr sz="1600" b="1">
                <a:solidFill>
                  <a:srgbClr val="FFFF00"/>
                </a:solidFill>
                <a:ea typeface="MS PGothic"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Calibri" panose="020F0502020204030204"/>
                <a:ea typeface="MS PGothic" pitchFamily="34" charset="-128"/>
                <a:cs typeface="+mn-cs"/>
              </a:rPr>
              <a:t> ALWAYS obtain authorization before starting work!</a:t>
            </a:r>
          </a:p>
        </p:txBody>
      </p:sp>
      <p:sp>
        <p:nvSpPr>
          <p:cNvPr id="10" name="Rectangle 9">
            <a:extLst>
              <a:ext uri="{FF2B5EF4-FFF2-40B4-BE49-F238E27FC236}">
                <a16:creationId xmlns:a16="http://schemas.microsoft.com/office/drawing/2014/main" id="{853960BC-EDDD-CCDB-61FC-C5089526FF90}"/>
              </a:ext>
            </a:extLst>
          </p:cNvPr>
          <p:cNvSpPr/>
          <p:nvPr/>
        </p:nvSpPr>
        <p:spPr>
          <a:xfrm>
            <a:off x="517003" y="999017"/>
            <a:ext cx="7604232" cy="369332"/>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0" cap="none" spc="0" normalizeH="0" baseline="0" noProof="0" dirty="0">
                <a:ln>
                  <a:noFill/>
                </a:ln>
                <a:solidFill>
                  <a:srgbClr val="FF0000"/>
                </a:solidFill>
                <a:effectLst/>
                <a:uLnTx/>
                <a:uFillTx/>
                <a:latin typeface="Calibri" panose="020F0502020204030204"/>
                <a:ea typeface="+mn-ea"/>
                <a:cs typeface="+mn-cs"/>
              </a:rPr>
              <a:t>All</a:t>
            </a:r>
            <a:endParaRPr kumimoji="0" lang="en-US" sz="1800" b="1" i="0" u="none" strike="noStrike" kern="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pic>
        <p:nvPicPr>
          <p:cNvPr id="13" name="Picture 12">
            <a:extLst>
              <a:ext uri="{FF2B5EF4-FFF2-40B4-BE49-F238E27FC236}">
                <a16:creationId xmlns:a16="http://schemas.microsoft.com/office/drawing/2014/main" id="{B5EA8C32-2D1A-8168-FAD9-F47DD613D258}"/>
              </a:ext>
            </a:extLst>
          </p:cNvPr>
          <p:cNvPicPr>
            <a:picLocks noChangeAspect="1"/>
          </p:cNvPicPr>
          <p:nvPr/>
        </p:nvPicPr>
        <p:blipFill>
          <a:blip r:embed="rId4"/>
          <a:stretch>
            <a:fillRect/>
          </a:stretch>
        </p:blipFill>
        <p:spPr>
          <a:xfrm>
            <a:off x="8310549" y="1178910"/>
            <a:ext cx="3655277" cy="2487448"/>
          </a:xfrm>
          <a:prstGeom prst="rect">
            <a:avLst/>
          </a:prstGeom>
        </p:spPr>
      </p:pic>
      <p:grpSp>
        <p:nvGrpSpPr>
          <p:cNvPr id="2" name="Group 131">
            <a:extLst>
              <a:ext uri="{FF2B5EF4-FFF2-40B4-BE49-F238E27FC236}">
                <a16:creationId xmlns:a16="http://schemas.microsoft.com/office/drawing/2014/main" id="{B31EC36B-D532-2E73-CF5F-491BD5DB6303}"/>
              </a:ext>
            </a:extLst>
          </p:cNvPr>
          <p:cNvGrpSpPr>
            <a:grpSpLocks/>
          </p:cNvGrpSpPr>
          <p:nvPr/>
        </p:nvGrpSpPr>
        <p:grpSpPr bwMode="auto">
          <a:xfrm>
            <a:off x="11546333" y="3144776"/>
            <a:ext cx="396439" cy="470953"/>
            <a:chOff x="3504" y="544"/>
            <a:chExt cx="2287" cy="1855"/>
          </a:xfrm>
        </p:grpSpPr>
        <p:sp>
          <p:nvSpPr>
            <p:cNvPr id="8" name="Line 129">
              <a:extLst>
                <a:ext uri="{FF2B5EF4-FFF2-40B4-BE49-F238E27FC236}">
                  <a16:creationId xmlns:a16="http://schemas.microsoft.com/office/drawing/2014/main" id="{C28347CE-440E-2521-FCAE-3BD3E07091E8}"/>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6B47CF0F-4665-A2B2-C65F-80FEB98F227A}"/>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aphicFrame>
        <p:nvGraphicFramePr>
          <p:cNvPr id="5" name="Table 4">
            <a:extLst>
              <a:ext uri="{FF2B5EF4-FFF2-40B4-BE49-F238E27FC236}">
                <a16:creationId xmlns:a16="http://schemas.microsoft.com/office/drawing/2014/main" id="{C93B45E8-08E8-07EE-7C11-AA6F5E5F79A4}"/>
              </a:ext>
            </a:extLst>
          </p:cNvPr>
          <p:cNvGraphicFramePr>
            <a:graphicFrameLocks noGrp="1"/>
          </p:cNvGraphicFramePr>
          <p:nvPr>
            <p:extLst>
              <p:ext uri="{D42A27DB-BD31-4B8C-83A1-F6EECF244321}">
                <p14:modId xmlns:p14="http://schemas.microsoft.com/office/powerpoint/2010/main" val="1367076848"/>
              </p:ext>
            </p:extLst>
          </p:nvPr>
        </p:nvGraphicFramePr>
        <p:xfrm>
          <a:off x="258439" y="498295"/>
          <a:ext cx="12414972" cy="640080"/>
        </p:xfrm>
        <a:graphic>
          <a:graphicData uri="http://schemas.openxmlformats.org/drawingml/2006/table">
            <a:tbl>
              <a:tblPr firstRow="1" bandRow="1">
                <a:tableStyleId>{F5AB1C69-6EDB-4FF4-983F-18BD219EF322}</a:tableStyleId>
              </a:tblPr>
              <a:tblGrid>
                <a:gridCol w="693349">
                  <a:extLst>
                    <a:ext uri="{9D8B030D-6E8A-4147-A177-3AD203B41FA5}">
                      <a16:colId xmlns:a16="http://schemas.microsoft.com/office/drawing/2014/main" val="20000"/>
                    </a:ext>
                  </a:extLst>
                </a:gridCol>
                <a:gridCol w="1027467">
                  <a:extLst>
                    <a:ext uri="{9D8B030D-6E8A-4147-A177-3AD203B41FA5}">
                      <a16:colId xmlns:a16="http://schemas.microsoft.com/office/drawing/2014/main" val="20001"/>
                    </a:ext>
                  </a:extLst>
                </a:gridCol>
                <a:gridCol w="1191749">
                  <a:extLst>
                    <a:ext uri="{9D8B030D-6E8A-4147-A177-3AD203B41FA5}">
                      <a16:colId xmlns:a16="http://schemas.microsoft.com/office/drawing/2014/main" val="20002"/>
                    </a:ext>
                  </a:extLst>
                </a:gridCol>
                <a:gridCol w="903068">
                  <a:extLst>
                    <a:ext uri="{9D8B030D-6E8A-4147-A177-3AD203B41FA5}">
                      <a16:colId xmlns:a16="http://schemas.microsoft.com/office/drawing/2014/main" val="20003"/>
                    </a:ext>
                  </a:extLst>
                </a:gridCol>
                <a:gridCol w="1902786">
                  <a:extLst>
                    <a:ext uri="{9D8B030D-6E8A-4147-A177-3AD203B41FA5}">
                      <a16:colId xmlns:a16="http://schemas.microsoft.com/office/drawing/2014/main" val="20004"/>
                    </a:ext>
                  </a:extLst>
                </a:gridCol>
                <a:gridCol w="1714082">
                  <a:extLst>
                    <a:ext uri="{9D8B030D-6E8A-4147-A177-3AD203B41FA5}">
                      <a16:colId xmlns:a16="http://schemas.microsoft.com/office/drawing/2014/main" val="20005"/>
                    </a:ext>
                  </a:extLst>
                </a:gridCol>
                <a:gridCol w="1550316">
                  <a:extLst>
                    <a:ext uri="{9D8B030D-6E8A-4147-A177-3AD203B41FA5}">
                      <a16:colId xmlns:a16="http://schemas.microsoft.com/office/drawing/2014/main" val="20006"/>
                    </a:ext>
                  </a:extLst>
                </a:gridCol>
                <a:gridCol w="654772">
                  <a:extLst>
                    <a:ext uri="{9D8B030D-6E8A-4147-A177-3AD203B41FA5}">
                      <a16:colId xmlns:a16="http://schemas.microsoft.com/office/drawing/2014/main" val="20007"/>
                    </a:ext>
                  </a:extLst>
                </a:gridCol>
                <a:gridCol w="863125">
                  <a:extLst>
                    <a:ext uri="{9D8B030D-6E8A-4147-A177-3AD203B41FA5}">
                      <a16:colId xmlns:a16="http://schemas.microsoft.com/office/drawing/2014/main" val="20008"/>
                    </a:ext>
                  </a:extLst>
                </a:gridCol>
                <a:gridCol w="1914258">
                  <a:extLst>
                    <a:ext uri="{9D8B030D-6E8A-4147-A177-3AD203B41FA5}">
                      <a16:colId xmlns:a16="http://schemas.microsoft.com/office/drawing/2014/main" val="20009"/>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latin typeface="+mn-lt"/>
                        </a:rPr>
                        <a:t>Date:</a:t>
                      </a:r>
                    </a:p>
                    <a:p>
                      <a:pPr algn="r"/>
                      <a:r>
                        <a:rPr kumimoji="0" lang="en-GB" sz="1200" b="1" u="none" strike="noStrike" kern="1200" cap="none" spc="0" normalizeH="0" baseline="0" noProof="0" dirty="0">
                          <a:ln>
                            <a:noFill/>
                          </a:ln>
                          <a:solidFill>
                            <a:prstClr val="black"/>
                          </a:solidFill>
                          <a:effectLst/>
                          <a:uLnTx/>
                          <a:uFillTx/>
                          <a:latin typeface="+mn-lt"/>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25/09/2024 </a:t>
                      </a:r>
                      <a:r>
                        <a:rPr kumimoji="0" lang="en-GB" sz="1200" b="1" u="none" strike="noStrike" kern="1200" cap="none" spc="0" normalizeH="0" baseline="0" noProof="0" dirty="0">
                          <a:ln>
                            <a:noFill/>
                          </a:ln>
                          <a:solidFill>
                            <a:srgbClr val="4472C4"/>
                          </a:solidFill>
                          <a:effectLst/>
                          <a:uLnTx/>
                          <a:uFillTx/>
                          <a:latin typeface="+mn-lt"/>
                        </a:rPr>
                        <a:t>03:35  PM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Incident title: </a:t>
                      </a:r>
                    </a:p>
                    <a:p>
                      <a:pPr marL="0" marR="0" lvl="0" indent="0" algn="r" defTabSz="914400" rtl="0" eaLnBrk="1" fontAlgn="auto" latinLnBrk="0" hangingPunct="1">
                        <a:lnSpc>
                          <a:spcPct val="100000"/>
                        </a:lnSpc>
                        <a:spcBef>
                          <a:spcPts val="0"/>
                        </a:spcBef>
                        <a:spcAft>
                          <a:spcPts val="0"/>
                        </a:spcAft>
                        <a:buClrTx/>
                        <a:buSzTx/>
                        <a:buFontTx/>
                        <a:buNone/>
                        <a:defRPr/>
                      </a:pPr>
                      <a:r>
                        <a:rPr kumimoji="0" lang="en-GB" sz="1200" b="1" u="none" strike="noStrike" kern="1200" cap="none" spc="0" normalizeH="0" baseline="0" noProof="0" dirty="0">
                          <a:ln>
                            <a:noFill/>
                          </a:ln>
                          <a:solidFill>
                            <a:prstClr val="black"/>
                          </a:solidFill>
                          <a:effectLst/>
                          <a:uLnTx/>
                          <a:uFillTx/>
                          <a:latin typeface="+mn-lt"/>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rgbClr val="3366CC"/>
                          </a:solidFill>
                          <a:latin typeface="+mn-lt"/>
                        </a:rPr>
                        <a:t>LTI#19</a:t>
                      </a:r>
                    </a:p>
                    <a:p>
                      <a:r>
                        <a:rPr lang="en-US" sz="1200" dirty="0">
                          <a:solidFill>
                            <a:srgbClr val="3366CC"/>
                          </a:solidFill>
                          <a:latin typeface="+mn-lt"/>
                        </a:rPr>
                        <a:t>1170729</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u="none" strike="noStrike" kern="1200" cap="none" spc="0" normalizeH="0" baseline="0" noProof="0" dirty="0">
                          <a:ln>
                            <a:noFill/>
                          </a:ln>
                          <a:solidFill>
                            <a:prstClr val="black"/>
                          </a:solidFill>
                          <a:effectLst/>
                          <a:uLnTx/>
                          <a:uFillTx/>
                          <a:latin typeface="+mn-lt"/>
                        </a:rPr>
                        <a:t>Risk Category: </a:t>
                      </a:r>
                    </a:p>
                    <a:p>
                      <a:pPr marL="0" marR="0" lvl="0" indent="0" algn="r" defTabSz="914400" rtl="0" eaLnBrk="1" fontAlgn="auto" latinLnBrk="0" hangingPunct="1">
                        <a:lnSpc>
                          <a:spcPct val="100000"/>
                        </a:lnSpc>
                        <a:spcBef>
                          <a:spcPts val="0"/>
                        </a:spcBef>
                        <a:spcAft>
                          <a:spcPts val="0"/>
                        </a:spcAft>
                        <a:buClrTx/>
                        <a:buSzTx/>
                        <a:buFontTx/>
                        <a:buNone/>
                        <a:defRPr/>
                      </a:pPr>
                      <a:r>
                        <a:rPr lang="en-US" sz="1200" b="1" kern="1200" noProof="0" dirty="0">
                          <a:solidFill>
                            <a:schemeClr val="tx1"/>
                          </a:solidFill>
                          <a:latin typeface="+mn-lt"/>
                        </a:rPr>
                        <a:t>Injury / Asset Damaged:</a:t>
                      </a:r>
                      <a:endParaRPr lang="en-US" sz="1200" b="1" kern="1200" dirty="0">
                        <a:solidFill>
                          <a:schemeClr val="tx1"/>
                        </a:solidFill>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rPr>
                        <a:t>Released Energy </a:t>
                      </a:r>
                    </a:p>
                    <a:p>
                      <a:r>
                        <a:rPr kumimoji="0" lang="en-US" sz="1200" b="1" u="none" strike="noStrike" kern="1200" cap="none" spc="0" normalizeH="0" baseline="0" noProof="0" dirty="0">
                          <a:ln>
                            <a:noFill/>
                          </a:ln>
                          <a:solidFill>
                            <a:srgbClr val="4472C4"/>
                          </a:solidFill>
                          <a:effectLst/>
                          <a:uLnTx/>
                          <a:uFillTx/>
                          <a:latin typeface="+mn-lt"/>
                        </a:rPr>
                        <a:t>Finger injury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Actual Severity:</a:t>
                      </a:r>
                    </a:p>
                    <a:p>
                      <a:pPr algn="r"/>
                      <a:r>
                        <a:rPr kumimoji="0" lang="en-US" sz="1200" b="1" u="none" strike="noStrike" kern="1200" cap="none" spc="0" normalizeH="0" baseline="0" noProof="0" dirty="0">
                          <a:ln>
                            <a:noFill/>
                          </a:ln>
                          <a:solidFill>
                            <a:prstClr val="black"/>
                          </a:solidFill>
                          <a:effectLst/>
                          <a:uLnTx/>
                          <a:uFillTx/>
                          <a:latin typeface="+mn-lt"/>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3P</a:t>
                      </a:r>
                    </a:p>
                    <a:p>
                      <a:r>
                        <a:rPr kumimoji="0" lang="en-US" sz="1200" b="1" i="0" u="none" strike="noStrike" kern="1200" cap="none" spc="0" normalizeH="0" baseline="0" noProof="0" dirty="0">
                          <a:ln>
                            <a:noFill/>
                          </a:ln>
                          <a:solidFill>
                            <a:srgbClr val="4472C4"/>
                          </a:solidFill>
                          <a:effectLst/>
                          <a:uLnTx/>
                          <a:uFillTx/>
                          <a:latin typeface="+mn-lt"/>
                          <a:ea typeface="+mn-ea"/>
                          <a:cs typeface="+mn-cs"/>
                        </a:rPr>
                        <a:t>C3P 	</a:t>
                      </a:r>
                      <a:endParaRPr kumimoji="0" lang="en-GB" sz="1200" b="1" u="none" strike="noStrike" kern="1200" cap="none" spc="0" normalizeH="0" baseline="0" noProof="0" dirty="0">
                        <a:ln>
                          <a:noFill/>
                        </a:ln>
                        <a:solidFill>
                          <a:srgbClr val="4472C4"/>
                        </a:solidFill>
                        <a:effectLst/>
                        <a:uLnTx/>
                        <a:uFillTx/>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Using Cordless Drill</a:t>
                      </a:r>
                    </a:p>
                    <a:p>
                      <a:r>
                        <a:rPr kumimoji="0" lang="en-US" sz="1200" b="1" i="0" u="none" strike="noStrike" kern="1200" cap="none" spc="0" normalizeH="0" baseline="0" noProof="0" dirty="0">
                          <a:ln>
                            <a:noFill/>
                          </a:ln>
                          <a:solidFill>
                            <a:srgbClr val="4472C4"/>
                          </a:solidFill>
                          <a:effectLst/>
                          <a:uLnTx/>
                          <a:uFillTx/>
                          <a:latin typeface="+mn-lt"/>
                          <a:ea typeface="+mn-ea"/>
                          <a:cs typeface="+mn-cs"/>
                        </a:rPr>
                        <a:t>Harweel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1316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70626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4000" b="1" dirty="0">
                <a:solidFill>
                  <a:srgbClr val="00B050"/>
                </a:solidFill>
                <a:ea typeface="MS PGothic" pitchFamily="34" charset="-128"/>
              </a:rPr>
            </a:br>
            <a:r>
              <a:rPr lang="en-GB" sz="4000" b="1" dirty="0">
                <a:solidFill>
                  <a:srgbClr val="00B050"/>
                </a:solidFill>
                <a:ea typeface="MS PGothic" pitchFamily="34" charset="-128"/>
              </a:rPr>
              <a:t>Management Self-audit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300741" y="6434922"/>
            <a:ext cx="5590517" cy="377985"/>
          </a:xfrm>
          <a:prstGeom prst="rect">
            <a:avLst/>
          </a:prstGeom>
        </p:spPr>
      </p:pic>
      <p:sp>
        <p:nvSpPr>
          <p:cNvPr id="7" name="Rectangle 6">
            <a:extLst>
              <a:ext uri="{FF2B5EF4-FFF2-40B4-BE49-F238E27FC236}">
                <a16:creationId xmlns:a16="http://schemas.microsoft.com/office/drawing/2014/main" id="{4D883F2B-B3CE-4AB4-AB99-0AA90A5717A9}"/>
              </a:ext>
            </a:extLst>
          </p:cNvPr>
          <p:cNvSpPr/>
          <p:nvPr/>
        </p:nvSpPr>
        <p:spPr>
          <a:xfrm>
            <a:off x="516863" y="2129210"/>
            <a:ext cx="10928195" cy="447814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your crews have the right authorization before starting the job?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the crew are aware of empowerment to stop and intervene on unsafe act or condition?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employees are aware</a:t>
            </a: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 the hazards and risks before commencing any task</a:t>
            </a: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employees collect the right material and that they check before leaving the stores?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adequate supervision in place while performing activities?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a:t>
            </a: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o you ensure your employees stay away from line of fire when using rotating equipment?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DDDDDD"/>
                </a:solidFill>
                <a:effectLst/>
                <a:uLnTx/>
                <a:uFillTx/>
                <a:latin typeface="Calibri" panose="020F0502020204030204" pitchFamily="34" charset="0"/>
                <a:ea typeface="+mn-ea"/>
                <a:cs typeface="+mn-cs"/>
                <a:sym typeface="Wingdings" pitchFamily="2" charset="2"/>
              </a:rPr>
              <a:t>* If the answer is NO to any of the above questions please ensure you take action to correct this finding</a:t>
            </a:r>
            <a:endParaRPr kumimoji="0" lang="en-US" sz="1100" b="0" i="0" u="none" strike="noStrike" kern="1200" cap="none" spc="0" normalizeH="0" baseline="0" noProof="0" dirty="0">
              <a:ln>
                <a:noFill/>
              </a:ln>
              <a:solidFill>
                <a:srgbClr val="DDDDDD"/>
              </a:solidFill>
              <a:effectLst/>
              <a:uLnTx/>
              <a:uFillTx/>
              <a:latin typeface="Calibri" panose="020F0502020204030204" pitchFamily="34" charset="0"/>
              <a:ea typeface="+mn-ea"/>
              <a:cs typeface="+mn-cs"/>
              <a:sym typeface="Wingdings" pitchFamily="2" charset="2"/>
            </a:endParaRPr>
          </a:p>
        </p:txBody>
      </p:sp>
      <p:sp>
        <p:nvSpPr>
          <p:cNvPr id="12" name="Rectangle 11">
            <a:extLst>
              <a:ext uri="{FF2B5EF4-FFF2-40B4-BE49-F238E27FC236}">
                <a16:creationId xmlns:a16="http://schemas.microsoft.com/office/drawing/2014/main" id="{CA5A5A5E-A91E-02C1-A0AB-FE2E7583491C}"/>
              </a:ext>
            </a:extLst>
          </p:cNvPr>
          <p:cNvSpPr/>
          <p:nvPr/>
        </p:nvSpPr>
        <p:spPr>
          <a:xfrm>
            <a:off x="383889" y="1451316"/>
            <a:ext cx="1021730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As a learning from this incident and ensure continual improvement all contract managers must review their HSE risk management against the questions asked below        </a:t>
            </a:r>
          </a:p>
        </p:txBody>
      </p:sp>
      <p:graphicFrame>
        <p:nvGraphicFramePr>
          <p:cNvPr id="4" name="Table 3">
            <a:extLst>
              <a:ext uri="{FF2B5EF4-FFF2-40B4-BE49-F238E27FC236}">
                <a16:creationId xmlns:a16="http://schemas.microsoft.com/office/drawing/2014/main" id="{8B12A5A0-941C-F873-917D-5155A8C3E74E}"/>
              </a:ext>
            </a:extLst>
          </p:cNvPr>
          <p:cNvGraphicFramePr>
            <a:graphicFrameLocks noGrp="1"/>
          </p:cNvGraphicFramePr>
          <p:nvPr>
            <p:extLst>
              <p:ext uri="{D42A27DB-BD31-4B8C-83A1-F6EECF244321}">
                <p14:modId xmlns:p14="http://schemas.microsoft.com/office/powerpoint/2010/main" val="4049306078"/>
              </p:ext>
            </p:extLst>
          </p:nvPr>
        </p:nvGraphicFramePr>
        <p:xfrm>
          <a:off x="276194" y="755303"/>
          <a:ext cx="12414972" cy="640080"/>
        </p:xfrm>
        <a:graphic>
          <a:graphicData uri="http://schemas.openxmlformats.org/drawingml/2006/table">
            <a:tbl>
              <a:tblPr firstRow="1" bandRow="1">
                <a:tableStyleId>{F5AB1C69-6EDB-4FF4-983F-18BD219EF322}</a:tableStyleId>
              </a:tblPr>
              <a:tblGrid>
                <a:gridCol w="693349">
                  <a:extLst>
                    <a:ext uri="{9D8B030D-6E8A-4147-A177-3AD203B41FA5}">
                      <a16:colId xmlns:a16="http://schemas.microsoft.com/office/drawing/2014/main" val="20000"/>
                    </a:ext>
                  </a:extLst>
                </a:gridCol>
                <a:gridCol w="1027467">
                  <a:extLst>
                    <a:ext uri="{9D8B030D-6E8A-4147-A177-3AD203B41FA5}">
                      <a16:colId xmlns:a16="http://schemas.microsoft.com/office/drawing/2014/main" val="20001"/>
                    </a:ext>
                  </a:extLst>
                </a:gridCol>
                <a:gridCol w="1191749">
                  <a:extLst>
                    <a:ext uri="{9D8B030D-6E8A-4147-A177-3AD203B41FA5}">
                      <a16:colId xmlns:a16="http://schemas.microsoft.com/office/drawing/2014/main" val="20002"/>
                    </a:ext>
                  </a:extLst>
                </a:gridCol>
                <a:gridCol w="903068">
                  <a:extLst>
                    <a:ext uri="{9D8B030D-6E8A-4147-A177-3AD203B41FA5}">
                      <a16:colId xmlns:a16="http://schemas.microsoft.com/office/drawing/2014/main" val="20003"/>
                    </a:ext>
                  </a:extLst>
                </a:gridCol>
                <a:gridCol w="1902786">
                  <a:extLst>
                    <a:ext uri="{9D8B030D-6E8A-4147-A177-3AD203B41FA5}">
                      <a16:colId xmlns:a16="http://schemas.microsoft.com/office/drawing/2014/main" val="20004"/>
                    </a:ext>
                  </a:extLst>
                </a:gridCol>
                <a:gridCol w="1714082">
                  <a:extLst>
                    <a:ext uri="{9D8B030D-6E8A-4147-A177-3AD203B41FA5}">
                      <a16:colId xmlns:a16="http://schemas.microsoft.com/office/drawing/2014/main" val="20005"/>
                    </a:ext>
                  </a:extLst>
                </a:gridCol>
                <a:gridCol w="1550316">
                  <a:extLst>
                    <a:ext uri="{9D8B030D-6E8A-4147-A177-3AD203B41FA5}">
                      <a16:colId xmlns:a16="http://schemas.microsoft.com/office/drawing/2014/main" val="20006"/>
                    </a:ext>
                  </a:extLst>
                </a:gridCol>
                <a:gridCol w="654772">
                  <a:extLst>
                    <a:ext uri="{9D8B030D-6E8A-4147-A177-3AD203B41FA5}">
                      <a16:colId xmlns:a16="http://schemas.microsoft.com/office/drawing/2014/main" val="20007"/>
                    </a:ext>
                  </a:extLst>
                </a:gridCol>
                <a:gridCol w="863125">
                  <a:extLst>
                    <a:ext uri="{9D8B030D-6E8A-4147-A177-3AD203B41FA5}">
                      <a16:colId xmlns:a16="http://schemas.microsoft.com/office/drawing/2014/main" val="20008"/>
                    </a:ext>
                  </a:extLst>
                </a:gridCol>
                <a:gridCol w="1914258">
                  <a:extLst>
                    <a:ext uri="{9D8B030D-6E8A-4147-A177-3AD203B41FA5}">
                      <a16:colId xmlns:a16="http://schemas.microsoft.com/office/drawing/2014/main" val="20009"/>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latin typeface="+mn-lt"/>
                        </a:rPr>
                        <a:t>Date:</a:t>
                      </a:r>
                    </a:p>
                    <a:p>
                      <a:pPr algn="r"/>
                      <a:r>
                        <a:rPr kumimoji="0" lang="en-GB" sz="1200" b="1" u="none" strike="noStrike" kern="1200" cap="none" spc="0" normalizeH="0" baseline="0" noProof="0" dirty="0">
                          <a:ln>
                            <a:noFill/>
                          </a:ln>
                          <a:solidFill>
                            <a:prstClr val="black"/>
                          </a:solidFill>
                          <a:effectLst/>
                          <a:uLnTx/>
                          <a:uFillTx/>
                          <a:latin typeface="+mn-lt"/>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25/09/2024 </a:t>
                      </a:r>
                      <a:r>
                        <a:rPr kumimoji="0" lang="en-GB" sz="1200" b="1" u="none" strike="noStrike" kern="1200" cap="none" spc="0" normalizeH="0" baseline="0" noProof="0" dirty="0">
                          <a:ln>
                            <a:noFill/>
                          </a:ln>
                          <a:solidFill>
                            <a:srgbClr val="4472C4"/>
                          </a:solidFill>
                          <a:effectLst/>
                          <a:uLnTx/>
                          <a:uFillTx/>
                          <a:latin typeface="+mn-lt"/>
                        </a:rPr>
                        <a:t>03:35  PM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Incident title: </a:t>
                      </a:r>
                    </a:p>
                    <a:p>
                      <a:pPr marL="0" marR="0" lvl="0" indent="0" algn="r" defTabSz="914400" rtl="0" eaLnBrk="1" fontAlgn="auto" latinLnBrk="0" hangingPunct="1">
                        <a:lnSpc>
                          <a:spcPct val="100000"/>
                        </a:lnSpc>
                        <a:spcBef>
                          <a:spcPts val="0"/>
                        </a:spcBef>
                        <a:spcAft>
                          <a:spcPts val="0"/>
                        </a:spcAft>
                        <a:buClrTx/>
                        <a:buSzTx/>
                        <a:buFontTx/>
                        <a:buNone/>
                        <a:defRPr/>
                      </a:pPr>
                      <a:r>
                        <a:rPr kumimoji="0" lang="en-GB" sz="1200" b="1" u="none" strike="noStrike" kern="1200" cap="none" spc="0" normalizeH="0" baseline="0" noProof="0" dirty="0">
                          <a:ln>
                            <a:noFill/>
                          </a:ln>
                          <a:solidFill>
                            <a:prstClr val="black"/>
                          </a:solidFill>
                          <a:effectLst/>
                          <a:uLnTx/>
                          <a:uFillTx/>
                          <a:latin typeface="+mn-lt"/>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rgbClr val="3366CC"/>
                          </a:solidFill>
                          <a:latin typeface="+mn-lt"/>
                        </a:rPr>
                        <a:t>LTI#19</a:t>
                      </a:r>
                    </a:p>
                    <a:p>
                      <a:r>
                        <a:rPr lang="en-US" sz="1200" dirty="0">
                          <a:solidFill>
                            <a:srgbClr val="3366CC"/>
                          </a:solidFill>
                          <a:latin typeface="+mn-lt"/>
                        </a:rPr>
                        <a:t>1170729</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u="none" strike="noStrike" kern="1200" cap="none" spc="0" normalizeH="0" baseline="0" noProof="0" dirty="0">
                          <a:ln>
                            <a:noFill/>
                          </a:ln>
                          <a:solidFill>
                            <a:prstClr val="black"/>
                          </a:solidFill>
                          <a:effectLst/>
                          <a:uLnTx/>
                          <a:uFillTx/>
                          <a:latin typeface="+mn-lt"/>
                        </a:rPr>
                        <a:t>Risk Category: </a:t>
                      </a:r>
                    </a:p>
                    <a:p>
                      <a:pPr marL="0" marR="0" lvl="0" indent="0" algn="r" defTabSz="914400" rtl="0" eaLnBrk="1" fontAlgn="auto" latinLnBrk="0" hangingPunct="1">
                        <a:lnSpc>
                          <a:spcPct val="100000"/>
                        </a:lnSpc>
                        <a:spcBef>
                          <a:spcPts val="0"/>
                        </a:spcBef>
                        <a:spcAft>
                          <a:spcPts val="0"/>
                        </a:spcAft>
                        <a:buClrTx/>
                        <a:buSzTx/>
                        <a:buFontTx/>
                        <a:buNone/>
                        <a:defRPr/>
                      </a:pPr>
                      <a:r>
                        <a:rPr lang="en-US" sz="1200" b="1" kern="1200" noProof="0" dirty="0">
                          <a:solidFill>
                            <a:schemeClr val="tx1"/>
                          </a:solidFill>
                          <a:latin typeface="+mn-lt"/>
                        </a:rPr>
                        <a:t>Injury / Asset Damaged:</a:t>
                      </a:r>
                      <a:endParaRPr lang="en-US" sz="1200" b="1" kern="1200" dirty="0">
                        <a:solidFill>
                          <a:schemeClr val="tx1"/>
                        </a:solidFill>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rPr>
                        <a:t>Released Energy </a:t>
                      </a:r>
                    </a:p>
                    <a:p>
                      <a:r>
                        <a:rPr kumimoji="0" lang="en-US" sz="1200" b="1" u="none" strike="noStrike" kern="1200" cap="none" spc="0" normalizeH="0" baseline="0" noProof="0" dirty="0">
                          <a:ln>
                            <a:noFill/>
                          </a:ln>
                          <a:solidFill>
                            <a:srgbClr val="4472C4"/>
                          </a:solidFill>
                          <a:effectLst/>
                          <a:uLnTx/>
                          <a:uFillTx/>
                          <a:latin typeface="+mn-lt"/>
                        </a:rPr>
                        <a:t>Finger injury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Actual Severity:</a:t>
                      </a:r>
                    </a:p>
                    <a:p>
                      <a:pPr algn="r"/>
                      <a:r>
                        <a:rPr kumimoji="0" lang="en-US" sz="1200" b="1" u="none" strike="noStrike" kern="1200" cap="none" spc="0" normalizeH="0" baseline="0" noProof="0" dirty="0">
                          <a:ln>
                            <a:noFill/>
                          </a:ln>
                          <a:solidFill>
                            <a:prstClr val="black"/>
                          </a:solidFill>
                          <a:effectLst/>
                          <a:uLnTx/>
                          <a:uFillTx/>
                          <a:latin typeface="+mn-lt"/>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3P</a:t>
                      </a:r>
                    </a:p>
                    <a:p>
                      <a:r>
                        <a:rPr kumimoji="0" lang="en-US" sz="1200" b="1" i="0" u="none" strike="noStrike" kern="1200" cap="none" spc="0" normalizeH="0" baseline="0" noProof="0" dirty="0">
                          <a:ln>
                            <a:noFill/>
                          </a:ln>
                          <a:solidFill>
                            <a:srgbClr val="4472C4"/>
                          </a:solidFill>
                          <a:effectLst/>
                          <a:uLnTx/>
                          <a:uFillTx/>
                          <a:latin typeface="+mn-lt"/>
                          <a:ea typeface="+mn-ea"/>
                          <a:cs typeface="+mn-cs"/>
                        </a:rPr>
                        <a:t>C3P 	</a:t>
                      </a:r>
                      <a:endParaRPr kumimoji="0" lang="en-GB" sz="1200" b="1" u="none" strike="noStrike" kern="1200" cap="none" spc="0" normalizeH="0" baseline="0" noProof="0" dirty="0">
                        <a:ln>
                          <a:noFill/>
                        </a:ln>
                        <a:solidFill>
                          <a:srgbClr val="4472C4"/>
                        </a:solidFill>
                        <a:effectLst/>
                        <a:uLnTx/>
                        <a:uFillTx/>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Using Cordless Drill</a:t>
                      </a:r>
                    </a:p>
                    <a:p>
                      <a:r>
                        <a:rPr kumimoji="0" lang="en-US" sz="1200" b="1" i="0" u="none" strike="noStrike" kern="1200" cap="none" spc="0" normalizeH="0" baseline="0" noProof="0" dirty="0">
                          <a:ln>
                            <a:noFill/>
                          </a:ln>
                          <a:solidFill>
                            <a:srgbClr val="4472C4"/>
                          </a:solidFill>
                          <a:effectLst/>
                          <a:uLnTx/>
                          <a:uFillTx/>
                          <a:latin typeface="+mn-lt"/>
                          <a:ea typeface="+mn-ea"/>
                          <a:cs typeface="+mn-cs"/>
                        </a:rPr>
                        <a:t>Harweel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65544679"/>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92910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4F6E7FEA-DDB6-4737-835E-55E1B6199DB2}"/>
</file>

<file path=customXml/itemProps2.xml><?xml version="1.0" encoding="utf-8"?>
<ds:datastoreItem xmlns:ds="http://schemas.openxmlformats.org/officeDocument/2006/customXml" ds:itemID="{EB244DD8-1F7D-4F72-8844-D0DEBCE2D04F}"/>
</file>

<file path=customXml/itemProps3.xml><?xml version="1.0" encoding="utf-8"?>
<ds:datastoreItem xmlns:ds="http://schemas.openxmlformats.org/officeDocument/2006/customXml" ds:itemID="{9B9BB4FA-67D2-416A-95E9-32D44511A1B6}"/>
</file>

<file path=docProps/app.xml><?xml version="1.0" encoding="utf-8"?>
<Properties xmlns="http://schemas.openxmlformats.org/officeDocument/2006/extended-properties" xmlns:vt="http://schemas.openxmlformats.org/officeDocument/2006/docPropsVTypes">
  <TotalTime>10</TotalTime>
  <Words>879</Words>
  <Application>Microsoft Office PowerPoint</Application>
  <PresentationFormat>Widescreen</PresentationFormat>
  <Paragraphs>101</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Aptos</vt:lpstr>
      <vt:lpstr>Arial</vt:lpstr>
      <vt:lpstr>Calibri</vt:lpstr>
      <vt:lpstr>Calibri Light</vt:lpstr>
      <vt:lpstr>Gill Sans</vt:lpstr>
      <vt:lpstr>Gill Sans Light</vt:lpstr>
      <vt:lpstr>Tahoma</vt:lpstr>
      <vt:lpstr>Times New Roman</vt:lpstr>
      <vt:lpstr>1_Office Theme</vt:lpstr>
      <vt:lpstr>PowerPoint Presentation</vt:lpstr>
      <vt:lpstr>   Management Self-audit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Second Alert LTI#19 Released Energy </dc:title>
  <dc:creator>Rawahi, Ahmed MSE34</dc:creator>
  <cp:lastModifiedBy>Rawahi, Ahmed MSE34</cp:lastModifiedBy>
  <cp:revision>1</cp:revision>
  <dcterms:created xsi:type="dcterms:W3CDTF">2025-03-10T03:47:35Z</dcterms:created>
  <dcterms:modified xsi:type="dcterms:W3CDTF">2025-03-17T05:20:46Z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