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sldIdLst>
    <p:sldId id="356" r:id="rId2"/>
    <p:sldId id="21474824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C5C3-432D-4353-8392-4670462E0296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A9A52-72BD-4896-8CB0-BEDA192E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4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17/03/2025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9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17/03/2025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3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17/03/2025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0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17/03/2025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3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17/03/2025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8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17/03/2025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7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17/03/2025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9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17/03/2025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17/03/2025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2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17/03/2025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17/03/2025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8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17/03/2025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19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41549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October 29, 2024, at 12:10 p.m., an HV cable pulling activity was in progress in line L-643 (WRM scope). During the operation, a roller unexpectedly flipped. As a Lineman attempted to correct it, the cable sock detached from the HV cable, striking the Lineman on the back of the right knee.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This resulted in a fracture of his right thigh bone.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 went into the trench while a the HV cable was tensioned with stored energy.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 was standing in the line of fire.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risk of the cable sock detaching was not anticipated.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88FD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Reflective Questions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ensure you always provide awareness to all crews and ensure no one stands in the line of fire?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always ensure that all personnel are aware of risks and hazards related to their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always ensure that all tools are in a good condition and properly secured?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intervene when you find any unsafe act and condition?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always ensure Dynamic risk assessment is carried out.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ensure to capture in dynamic risk assessment, the risks of cable sock detaching during cable pulling?.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1047548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2EC15-20BF-479E-A1F6-5B7BB2F78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030" y="1297376"/>
            <a:ext cx="3621419" cy="2286001"/>
          </a:xfrm>
          <a:prstGeom prst="rect">
            <a:avLst/>
          </a:prstGeom>
        </p:spPr>
      </p:pic>
      <p:grpSp>
        <p:nvGrpSpPr>
          <p:cNvPr id="16" name="Group 131">
            <a:extLst>
              <a:ext uri="{FF2B5EF4-FFF2-40B4-BE49-F238E27FC236}">
                <a16:creationId xmlns:a16="http://schemas.microsoft.com/office/drawing/2014/main" id="{59BB7C0F-13C4-4E34-B90B-77D7083F635F}"/>
              </a:ext>
            </a:extLst>
          </p:cNvPr>
          <p:cNvGrpSpPr>
            <a:grpSpLocks/>
          </p:cNvGrpSpPr>
          <p:nvPr/>
        </p:nvGrpSpPr>
        <p:grpSpPr bwMode="auto">
          <a:xfrm>
            <a:off x="10857641" y="2827720"/>
            <a:ext cx="336550" cy="544513"/>
            <a:chOff x="3504" y="544"/>
            <a:chExt cx="2287" cy="1855"/>
          </a:xfrm>
        </p:grpSpPr>
        <p:sp>
          <p:nvSpPr>
            <p:cNvPr id="17" name="Line 129">
              <a:extLst>
                <a:ext uri="{FF2B5EF4-FFF2-40B4-BE49-F238E27FC236}">
                  <a16:creationId xmlns:a16="http://schemas.microsoft.com/office/drawing/2014/main" id="{FD256909-C7B1-482B-9768-2345FE56B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130">
              <a:extLst>
                <a:ext uri="{FF2B5EF4-FFF2-40B4-BE49-F238E27FC236}">
                  <a16:creationId xmlns:a16="http://schemas.microsoft.com/office/drawing/2014/main" id="{23330B0D-BCF6-479C-B12A-D2FD9233B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2E7C2B8-0DA1-4917-A9DC-A2145FE9E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949" y="3704617"/>
            <a:ext cx="3466948" cy="2315183"/>
          </a:xfrm>
          <a:prstGeom prst="rect">
            <a:avLst/>
          </a:prstGeom>
        </p:spPr>
      </p:pic>
      <p:sp>
        <p:nvSpPr>
          <p:cNvPr id="19" name="Freeform 132">
            <a:extLst>
              <a:ext uri="{FF2B5EF4-FFF2-40B4-BE49-F238E27FC236}">
                <a16:creationId xmlns:a16="http://schemas.microsoft.com/office/drawing/2014/main" id="{FE065B15-C48D-4B4D-BE98-99065D39BEAE}"/>
              </a:ext>
            </a:extLst>
          </p:cNvPr>
          <p:cNvSpPr>
            <a:spLocks/>
          </p:cNvSpPr>
          <p:nvPr/>
        </p:nvSpPr>
        <p:spPr bwMode="auto">
          <a:xfrm>
            <a:off x="11018926" y="5444971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ED4985-6284-14FD-C815-9CF53EE1E7B8}"/>
              </a:ext>
            </a:extLst>
          </p:cNvPr>
          <p:cNvGraphicFramePr>
            <a:graphicFrameLocks noGrp="1"/>
          </p:cNvGraphicFramePr>
          <p:nvPr/>
        </p:nvGraphicFramePr>
        <p:xfrm>
          <a:off x="407553" y="558723"/>
          <a:ext cx="1155333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29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24521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40674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334674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29/10/2024 12:10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LTI#23 1171904                            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Released Energy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Leg Injury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3P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HV Cable Pulling</a:t>
                      </a:r>
                      <a:endParaRPr kumimoji="0" lang="en-US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Lekhwair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0381DD-99FD-7723-713E-E7DF44E725A8}"/>
              </a:ext>
            </a:extLst>
          </p:cNvPr>
          <p:cNvSpPr txBox="1"/>
          <p:nvPr/>
        </p:nvSpPr>
        <p:spPr>
          <a:xfrm>
            <a:off x="433680" y="6108921"/>
            <a:ext cx="7770091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Be aware of line of fire risks and avoid them!</a:t>
            </a: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6" y="1273613"/>
            <a:ext cx="11134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below: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31902" y="1993990"/>
            <a:ext cx="10928195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the activities performed are covered in method statements?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method statement is updated with newly identified risks?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that employees are empowered to STOP the activity when it is not safe?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that the activity is well planned?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you identify all hazards, pinch points and line or fire in TRIC before starting your task?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* If the answer is NO to any of the above questions,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48B345-9963-80D4-32DA-5F3CD2646DA4}"/>
              </a:ext>
            </a:extLst>
          </p:cNvPr>
          <p:cNvGraphicFramePr>
            <a:graphicFrameLocks noGrp="1"/>
          </p:cNvGraphicFramePr>
          <p:nvPr/>
        </p:nvGraphicFramePr>
        <p:xfrm>
          <a:off x="407553" y="558723"/>
          <a:ext cx="1155333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29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24521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40674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334674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29/10/2024 12:10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LTI#23 1171904                            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Released Energy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Leg Injury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3P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HV Cable Pulling</a:t>
                      </a:r>
                      <a:endParaRPr kumimoji="0" lang="en-US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Lekhwair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53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92913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B6298FD-468A-414D-A690-FF383254D502}"/>
</file>

<file path=customXml/itemProps2.xml><?xml version="1.0" encoding="utf-8"?>
<ds:datastoreItem xmlns:ds="http://schemas.openxmlformats.org/officeDocument/2006/customXml" ds:itemID="{642B76BC-0D5B-470A-BEC5-5B215D857B2E}"/>
</file>

<file path=customXml/itemProps3.xml><?xml version="1.0" encoding="utf-8"?>
<ds:datastoreItem xmlns:ds="http://schemas.openxmlformats.org/officeDocument/2006/customXml" ds:itemID="{0A48B9A1-7921-436A-B447-A502E89B48AD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695</Words>
  <Application>Microsoft Office PowerPoint</Application>
  <PresentationFormat>Widescreen</PresentationFormat>
  <Paragraphs>91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MS PGothic</vt:lpstr>
      <vt:lpstr>Aptos</vt:lpstr>
      <vt:lpstr>Arial</vt:lpstr>
      <vt:lpstr>Calibri</vt:lpstr>
      <vt:lpstr>Calibri Light</vt:lpstr>
      <vt:lpstr>Gill Sans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LTI#23 Released energy </dc:title>
  <dc:creator>Rawahi, Ahmed MSE34</dc:creator>
  <cp:lastModifiedBy>Rawahi, Ahmed MSE34</cp:lastModifiedBy>
  <cp:revision>1</cp:revision>
  <dcterms:created xsi:type="dcterms:W3CDTF">2025-03-17T05:31:17Z</dcterms:created>
  <dcterms:modified xsi:type="dcterms:W3CDTF">2025-03-17T05:37:53Z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