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3345429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extLst>
      <p:ext uri="{BB962C8B-B14F-4D97-AF65-F5344CB8AC3E}">
        <p14:creationId xmlns:p14="http://schemas.microsoft.com/office/powerpoint/2010/main" val="21479229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08087"/>
            <a:ext cx="5715000" cy="1169551"/>
          </a:xfrm>
          <a:prstGeom prst="rect">
            <a:avLst/>
          </a:prstGeom>
          <a:noFill/>
          <a:ln w="9525">
            <a:noFill/>
            <a:miter lim="800000"/>
            <a:headEnd/>
            <a:tailEnd/>
          </a:ln>
        </p:spPr>
        <p:txBody>
          <a:bodyPr wrap="square">
            <a:spAutoFit/>
          </a:bodyPr>
          <a:lstStyle/>
          <a:p>
            <a:r>
              <a:rPr lang="en-US" sz="1400" b="1" dirty="0">
                <a:solidFill>
                  <a:schemeClr val="accent2"/>
                </a:solidFill>
                <a:latin typeface="Calibri" pitchFamily="34" charset="0"/>
                <a:cs typeface="Calibri" pitchFamily="34" charset="0"/>
              </a:rPr>
              <a:t>What happened</a:t>
            </a:r>
          </a:p>
          <a:p>
            <a:pPr algn="just"/>
            <a:r>
              <a:rPr lang="en-US" sz="1400" dirty="0">
                <a:latin typeface="Calibri" pitchFamily="34" charset="0"/>
                <a:cs typeface="Calibri" pitchFamily="34" charset="0"/>
              </a:rPr>
              <a:t>Whilst rigging down a hoist a driller removed the sun shade on the Driller’s console. Its weight was being held above by a fork lift and as he released the last securing bolt, the shade swung and hit the driller pushing him off the platform and he fell 3.5m to the ground fracturing his pelvis and right wrist. </a:t>
            </a: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lumMod val="95000"/>
                </a:schemeClr>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563968083"/>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chemeClr val="tx1"/>
                          </a:solidFill>
                          <a:latin typeface="Calibri" pitchFamily="34" charset="0"/>
                          <a:cs typeface="Calibri" pitchFamily="34" charset="0"/>
                        </a:rPr>
                        <a:t>Incident type </a:t>
                      </a:r>
                      <a:endParaRPr lang="en-US" sz="1200" b="1" dirty="0">
                        <a:solidFill>
                          <a:schemeClr val="tx1"/>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(#10)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1093236</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01/05/2016</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Hoist 58 - Fahud</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673068"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410200"/>
            <a:ext cx="1016000" cy="762000"/>
          </a:xfrm>
          <a:prstGeom prst="rect">
            <a:avLst/>
          </a:prstGeom>
          <a:noFill/>
          <a:ln w="9525">
            <a:noFill/>
            <a:miter lim="800000"/>
            <a:headEnd/>
            <a:tailEnd/>
          </a:ln>
        </p:spPr>
      </p:pic>
      <p:sp>
        <p:nvSpPr>
          <p:cNvPr id="20" name="Curved Down Arrow 19"/>
          <p:cNvSpPr/>
          <p:nvPr/>
        </p:nvSpPr>
        <p:spPr bwMode="auto">
          <a:xfrm>
            <a:off x="1066800" y="52578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5626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print"/>
          <a:stretch>
            <a:fillRect/>
          </a:stretch>
        </p:blipFill>
        <p:spPr>
          <a:xfrm>
            <a:off x="5410200" y="4455455"/>
            <a:ext cx="885877" cy="2116751"/>
          </a:xfrm>
          <a:prstGeom prst="rect">
            <a:avLst/>
          </a:prstGeom>
        </p:spPr>
      </p:pic>
      <p:sp>
        <p:nvSpPr>
          <p:cNvPr id="6181" name="Rounded Rectangular Callout 20"/>
          <p:cNvSpPr>
            <a:spLocks noChangeArrowheads="1"/>
          </p:cNvSpPr>
          <p:nvPr/>
        </p:nvSpPr>
        <p:spPr bwMode="auto">
          <a:xfrm>
            <a:off x="228600" y="3810000"/>
            <a:ext cx="5271654" cy="914400"/>
          </a:xfrm>
          <a:prstGeom prst="wedgeRoundRectCallout">
            <a:avLst>
              <a:gd name="adj1" fmla="val 55118"/>
              <a:gd name="adj2" fmla="val 8324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always ensure you are protected from a fall from height?</a:t>
            </a:r>
          </a:p>
          <a:p>
            <a:pPr marL="342900" indent="-342900">
              <a:buFont typeface="Arial" charset="0"/>
              <a:buAutoNum type="arabicPeriod"/>
            </a:pPr>
            <a:r>
              <a:rPr lang="en-GB" sz="1200" dirty="0">
                <a:solidFill>
                  <a:srgbClr val="000000"/>
                </a:solidFill>
                <a:latin typeface="Calibri" pitchFamily="34" charset="0"/>
                <a:cs typeface="Calibri" pitchFamily="34" charset="0"/>
              </a:rPr>
              <a:t>Do always consider if you are in the line of fire?</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ensure you are out of the lifting zone?</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
        <p:nvSpPr>
          <p:cNvPr id="22" name="TextBox 21"/>
          <p:cNvSpPr txBox="1"/>
          <p:nvPr/>
        </p:nvSpPr>
        <p:spPr>
          <a:xfrm>
            <a:off x="6248400" y="4857690"/>
            <a:ext cx="2438400" cy="246221"/>
          </a:xfrm>
          <a:prstGeom prst="rect">
            <a:avLst/>
          </a:prstGeom>
          <a:noFill/>
          <a:ln>
            <a:solidFill>
              <a:schemeClr val="tx1"/>
            </a:solidFill>
          </a:ln>
        </p:spPr>
        <p:txBody>
          <a:bodyPr wrap="square" rtlCol="0">
            <a:spAutoFit/>
          </a:bodyPr>
          <a:lstStyle/>
          <a:p>
            <a:pPr algn="ctr"/>
            <a:r>
              <a:rPr lang="en-GB" sz="1000" b="1" dirty="0">
                <a:solidFill>
                  <a:srgbClr val="FF0000"/>
                </a:solidFill>
                <a:latin typeface="+mj-lt"/>
              </a:rPr>
              <a:t>Driller stood on unprotected platform</a:t>
            </a:r>
          </a:p>
        </p:txBody>
      </p:sp>
      <p:pic>
        <p:nvPicPr>
          <p:cNvPr id="19" name="Picture 18" descr="falling off.png"/>
          <p:cNvPicPr>
            <a:picLocks noChangeAspect="1"/>
          </p:cNvPicPr>
          <p:nvPr/>
        </p:nvPicPr>
        <p:blipFill>
          <a:blip r:embed="rId5" cstate="print"/>
          <a:stretch>
            <a:fillRect/>
          </a:stretch>
        </p:blipFill>
        <p:spPr>
          <a:xfrm>
            <a:off x="304800" y="609600"/>
            <a:ext cx="838200" cy="1259880"/>
          </a:xfrm>
          <a:prstGeom prst="rect">
            <a:avLst/>
          </a:prstGeom>
        </p:spPr>
      </p:pic>
      <p:pic>
        <p:nvPicPr>
          <p:cNvPr id="23" name="Picture 22" descr="2.JPG"/>
          <p:cNvPicPr>
            <a:picLocks noChangeAspect="1"/>
          </p:cNvPicPr>
          <p:nvPr/>
        </p:nvPicPr>
        <p:blipFill>
          <a:blip r:embed="rId6" cstate="print"/>
          <a:stretch>
            <a:fillRect/>
          </a:stretch>
        </p:blipFill>
        <p:spPr>
          <a:xfrm>
            <a:off x="6248400" y="2133600"/>
            <a:ext cx="2438400" cy="2667000"/>
          </a:xfrm>
          <a:prstGeom prst="rect">
            <a:avLst/>
          </a:prstGeom>
        </p:spPr>
      </p:pic>
      <p:pic>
        <p:nvPicPr>
          <p:cNvPr id="26" name="Picture 25" descr="sad.png"/>
          <p:cNvPicPr>
            <a:picLocks noChangeAspect="1"/>
          </p:cNvPicPr>
          <p:nvPr/>
        </p:nvPicPr>
        <p:blipFill>
          <a:blip r:embed="rId4" cstate="print"/>
          <a:stretch>
            <a:fillRect/>
          </a:stretch>
        </p:blipFill>
        <p:spPr>
          <a:xfrm>
            <a:off x="7543800" y="3293449"/>
            <a:ext cx="248071" cy="592751"/>
          </a:xfrm>
          <a:prstGeom prst="rect">
            <a:avLst/>
          </a:prstGeom>
        </p:spPr>
      </p:pic>
      <p:sp>
        <p:nvSpPr>
          <p:cNvPr id="27" name="Curved Right Arrow 26"/>
          <p:cNvSpPr/>
          <p:nvPr/>
        </p:nvSpPr>
        <p:spPr bwMode="auto">
          <a:xfrm rot="20152776">
            <a:off x="7203304" y="2912578"/>
            <a:ext cx="299991" cy="635258"/>
          </a:xfrm>
          <a:prstGeom prst="curved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8" name="TextBox 27"/>
          <p:cNvSpPr txBox="1"/>
          <p:nvPr/>
        </p:nvSpPr>
        <p:spPr>
          <a:xfrm>
            <a:off x="6248400" y="1811179"/>
            <a:ext cx="2438400" cy="246221"/>
          </a:xfrm>
          <a:prstGeom prst="rect">
            <a:avLst/>
          </a:prstGeom>
          <a:noFill/>
          <a:ln>
            <a:solidFill>
              <a:schemeClr val="tx1"/>
            </a:solidFill>
          </a:ln>
        </p:spPr>
        <p:txBody>
          <a:bodyPr wrap="square" rtlCol="0">
            <a:spAutoFit/>
          </a:bodyPr>
          <a:lstStyle/>
          <a:p>
            <a:pPr algn="ctr"/>
            <a:r>
              <a:rPr lang="en-GB" sz="1000" b="1" dirty="0">
                <a:solidFill>
                  <a:srgbClr val="FF0000"/>
                </a:solidFill>
                <a:latin typeface="+mj-lt"/>
              </a:rPr>
              <a:t>Sun shade that swung towards driller</a:t>
            </a:r>
          </a:p>
        </p:txBody>
      </p:sp>
      <p:cxnSp>
        <p:nvCxnSpPr>
          <p:cNvPr id="30" name="Straight Arrow Connector 29"/>
          <p:cNvCxnSpPr>
            <a:stCxn id="28" idx="2"/>
          </p:cNvCxnSpPr>
          <p:nvPr/>
        </p:nvCxnSpPr>
        <p:spPr bwMode="auto">
          <a:xfrm flipH="1">
            <a:off x="7315200" y="2057400"/>
            <a:ext cx="152400" cy="7620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33" name="Straight Arrow Connector 32"/>
          <p:cNvCxnSpPr>
            <a:stCxn id="22" idx="0"/>
          </p:cNvCxnSpPr>
          <p:nvPr/>
        </p:nvCxnSpPr>
        <p:spPr bwMode="auto">
          <a:xfrm flipV="1">
            <a:off x="7467600" y="3505200"/>
            <a:ext cx="228600" cy="135249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91713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8C9AEF9-E092-49AB-BB0C-21CB33195B1E}"/>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dcmitype/"/>
    <ds:schemaRef ds:uri="http://purl.org/dc/terms/"/>
    <ds:schemaRef ds:uri="http://purl.org/dc/elements/1.1/"/>
    <ds:schemaRef ds:uri="http://schemas.microsoft.com/office/2006/documentManagement/types"/>
    <ds:schemaRef ds:uri="http://schemas.microsoft.com/sharepoint/v3"/>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9d51eac6-a7d5-47f5-a119-63d146adb134"/>
    <ds:schemaRef ds:uri="4880e4f8-4b7d-4bdd-91e3-e10d47036eca"/>
    <ds:schemaRef ds:uri="http://schemas.microsoft.com/sharepoint/v3/fields"/>
    <ds:schemaRef ds:uri="4880E4F8-4B7D-4BDD-91E3-E10D47036ECA"/>
  </ds:schemaRefs>
</ds:datastoreItem>
</file>

<file path=docProps/app.xml><?xml version="1.0" encoding="utf-8"?>
<Properties xmlns="http://schemas.openxmlformats.org/officeDocument/2006/extended-properties" xmlns:vt="http://schemas.openxmlformats.org/officeDocument/2006/docPropsVTypes">
  <Template/>
  <TotalTime>3651</TotalTime>
  <Words>174</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383</cp:revision>
  <dcterms:created xsi:type="dcterms:W3CDTF">2001-05-03T06:07:08Z</dcterms:created>
  <dcterms:modified xsi:type="dcterms:W3CDTF">2024-04-21T06:56:31Z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